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81" r:id="rId3"/>
    <p:sldId id="284" r:id="rId4"/>
    <p:sldId id="285" r:id="rId5"/>
    <p:sldId id="262" r:id="rId6"/>
    <p:sldId id="260" r:id="rId7"/>
    <p:sldId id="280" r:id="rId8"/>
    <p:sldId id="288" r:id="rId9"/>
    <p:sldId id="278" r:id="rId10"/>
    <p:sldId id="279" r:id="rId11"/>
    <p:sldId id="271" r:id="rId12"/>
    <p:sldId id="277" r:id="rId13"/>
    <p:sldId id="272" r:id="rId14"/>
    <p:sldId id="263" r:id="rId15"/>
    <p:sldId id="266" r:id="rId16"/>
    <p:sldId id="289" r:id="rId17"/>
    <p:sldId id="290" r:id="rId18"/>
    <p:sldId id="268" r:id="rId19"/>
    <p:sldId id="265" r:id="rId20"/>
    <p:sldId id="287" r:id="rId21"/>
    <p:sldId id="269" r:id="rId22"/>
    <p:sldId id="270" r:id="rId23"/>
    <p:sldId id="276" r:id="rId24"/>
    <p:sldId id="283"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D5DA0E-6B4F-42F5-ACC8-FF24976770EE}">
          <p14:sldIdLst>
            <p14:sldId id="256"/>
            <p14:sldId id="281"/>
            <p14:sldId id="284"/>
            <p14:sldId id="285"/>
            <p14:sldId id="262"/>
            <p14:sldId id="260"/>
            <p14:sldId id="280"/>
            <p14:sldId id="288"/>
            <p14:sldId id="278"/>
            <p14:sldId id="279"/>
            <p14:sldId id="271"/>
            <p14:sldId id="277"/>
            <p14:sldId id="272"/>
          </p14:sldIdLst>
        </p14:section>
        <p14:section name="Untitled Section" id="{D439AB92-9EEA-4500-9856-3F936C47A195}">
          <p14:sldIdLst>
            <p14:sldId id="263"/>
            <p14:sldId id="266"/>
            <p14:sldId id="289"/>
            <p14:sldId id="290"/>
            <p14:sldId id="268"/>
            <p14:sldId id="265"/>
            <p14:sldId id="287"/>
            <p14:sldId id="269"/>
            <p14:sldId id="270"/>
            <p14:sldId id="276"/>
            <p14:sldId id="283"/>
            <p14:sldId id="2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77" autoAdjust="0"/>
  </p:normalViewPr>
  <p:slideViewPr>
    <p:cSldViewPr snapToGrid="0">
      <p:cViewPr varScale="1">
        <p:scale>
          <a:sx n="62" d="100"/>
          <a:sy n="62" d="100"/>
        </p:scale>
        <p:origin x="77" y="336"/>
      </p:cViewPr>
      <p:guideLst/>
    </p:cSldViewPr>
  </p:slideViewPr>
  <p:outlineViewPr>
    <p:cViewPr>
      <p:scale>
        <a:sx n="33" d="100"/>
        <a:sy n="33" d="100"/>
      </p:scale>
      <p:origin x="0" y="-92"/>
    </p:cViewPr>
  </p:outlineViewPr>
  <p:notesTextViewPr>
    <p:cViewPr>
      <p:scale>
        <a:sx n="1" d="1"/>
        <a:sy n="1" d="1"/>
      </p:scale>
      <p:origin x="0" y="0"/>
    </p:cViewPr>
  </p:notesTextViewPr>
  <p:sorterViewPr>
    <p:cViewPr varScale="1">
      <p:scale>
        <a:sx n="100" d="100"/>
        <a:sy n="100" d="100"/>
      </p:scale>
      <p:origin x="0" y="-720"/>
    </p:cViewPr>
  </p:sorterViewPr>
  <p:notesViewPr>
    <p:cSldViewPr snapToGrid="0">
      <p:cViewPr varScale="1">
        <p:scale>
          <a:sx n="40" d="100"/>
          <a:sy n="40" d="100"/>
        </p:scale>
        <p:origin x="253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2600B-9699-441F-93A4-6D1F350CA94D}"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A8ECA-BE34-44D5-8D7E-776D9C6C54BB}" type="slidenum">
              <a:rPr lang="en-US" smtClean="0"/>
              <a:t>‹#›</a:t>
            </a:fld>
            <a:endParaRPr lang="en-US"/>
          </a:p>
        </p:txBody>
      </p:sp>
    </p:spTree>
    <p:extLst>
      <p:ext uri="{BB962C8B-B14F-4D97-AF65-F5344CB8AC3E}">
        <p14:creationId xmlns:p14="http://schemas.microsoft.com/office/powerpoint/2010/main" val="10244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 title for this….building the scene of what we have and why this is so important</a:t>
            </a:r>
          </a:p>
        </p:txBody>
      </p:sp>
      <p:sp>
        <p:nvSpPr>
          <p:cNvPr id="4" name="Slide Number Placeholder 3"/>
          <p:cNvSpPr>
            <a:spLocks noGrp="1"/>
          </p:cNvSpPr>
          <p:nvPr>
            <p:ph type="sldNum" sz="quarter" idx="5"/>
          </p:nvPr>
        </p:nvSpPr>
        <p:spPr/>
        <p:txBody>
          <a:bodyPr/>
          <a:lstStyle/>
          <a:p>
            <a:fld id="{954A8ECA-BE34-44D5-8D7E-776D9C6C54BB}" type="slidenum">
              <a:rPr lang="en-US" smtClean="0"/>
              <a:t>5</a:t>
            </a:fld>
            <a:endParaRPr lang="en-US"/>
          </a:p>
        </p:txBody>
      </p:sp>
    </p:spTree>
    <p:extLst>
      <p:ext uri="{BB962C8B-B14F-4D97-AF65-F5344CB8AC3E}">
        <p14:creationId xmlns:p14="http://schemas.microsoft.com/office/powerpoint/2010/main" val="270647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4A8ECA-BE34-44D5-8D7E-776D9C6C54BB}" type="slidenum">
              <a:rPr lang="en-US" smtClean="0"/>
              <a:t>22</a:t>
            </a:fld>
            <a:endParaRPr lang="en-US"/>
          </a:p>
        </p:txBody>
      </p:sp>
    </p:spTree>
    <p:extLst>
      <p:ext uri="{BB962C8B-B14F-4D97-AF65-F5344CB8AC3E}">
        <p14:creationId xmlns:p14="http://schemas.microsoft.com/office/powerpoint/2010/main" val="41191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a:t>
            </a:r>
            <a:r>
              <a:rPr lang="en-US" dirty="0"/>
              <a:t>OM specialist </a:t>
            </a:r>
          </a:p>
        </p:txBody>
      </p:sp>
      <p:sp>
        <p:nvSpPr>
          <p:cNvPr id="4" name="Slide Number Placeholder 3"/>
          <p:cNvSpPr>
            <a:spLocks noGrp="1"/>
          </p:cNvSpPr>
          <p:nvPr>
            <p:ph type="sldNum" sz="quarter" idx="5"/>
          </p:nvPr>
        </p:nvSpPr>
        <p:spPr/>
        <p:txBody>
          <a:bodyPr/>
          <a:lstStyle/>
          <a:p>
            <a:fld id="{954A8ECA-BE34-44D5-8D7E-776D9C6C54BB}" type="slidenum">
              <a:rPr lang="en-US" smtClean="0"/>
              <a:t>6</a:t>
            </a:fld>
            <a:endParaRPr lang="en-US"/>
          </a:p>
        </p:txBody>
      </p:sp>
    </p:spTree>
    <p:extLst>
      <p:ext uri="{BB962C8B-B14F-4D97-AF65-F5344CB8AC3E}">
        <p14:creationId xmlns:p14="http://schemas.microsoft.com/office/powerpoint/2010/main" val="134821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interaction while delivering instruction: Noticing, Affirming, Naming, Serve and Return, Beginning</a:t>
            </a:r>
            <a:r>
              <a:rPr lang="en-US"/>
              <a:t>/End </a:t>
            </a:r>
            <a:r>
              <a:rPr lang="en-US" dirty="0"/>
              <a:t>: expose, breakdown task, sensory opportunity in </a:t>
            </a:r>
            <a:r>
              <a:rPr lang="en-US"/>
              <a:t>modality available </a:t>
            </a:r>
            <a:endParaRPr lang="en-US" dirty="0"/>
          </a:p>
        </p:txBody>
      </p:sp>
      <p:sp>
        <p:nvSpPr>
          <p:cNvPr id="4" name="Slide Number Placeholder 3"/>
          <p:cNvSpPr>
            <a:spLocks noGrp="1"/>
          </p:cNvSpPr>
          <p:nvPr>
            <p:ph type="sldNum" sz="quarter" idx="5"/>
          </p:nvPr>
        </p:nvSpPr>
        <p:spPr/>
        <p:txBody>
          <a:bodyPr/>
          <a:lstStyle/>
          <a:p>
            <a:fld id="{954A8ECA-BE34-44D5-8D7E-776D9C6C54BB}" type="slidenum">
              <a:rPr lang="en-US" smtClean="0"/>
              <a:t>10</a:t>
            </a:fld>
            <a:endParaRPr lang="en-US"/>
          </a:p>
        </p:txBody>
      </p:sp>
    </p:spTree>
    <p:extLst>
      <p:ext uri="{BB962C8B-B14F-4D97-AF65-F5344CB8AC3E}">
        <p14:creationId xmlns:p14="http://schemas.microsoft.com/office/powerpoint/2010/main" val="248909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story….how we ended up collaborating </a:t>
            </a:r>
          </a:p>
        </p:txBody>
      </p:sp>
      <p:sp>
        <p:nvSpPr>
          <p:cNvPr id="4" name="Slide Number Placeholder 3"/>
          <p:cNvSpPr>
            <a:spLocks noGrp="1"/>
          </p:cNvSpPr>
          <p:nvPr>
            <p:ph type="sldNum" sz="quarter" idx="5"/>
          </p:nvPr>
        </p:nvSpPr>
        <p:spPr/>
        <p:txBody>
          <a:bodyPr/>
          <a:lstStyle/>
          <a:p>
            <a:fld id="{954A8ECA-BE34-44D5-8D7E-776D9C6C54BB}" type="slidenum">
              <a:rPr lang="en-US" smtClean="0"/>
              <a:t>11</a:t>
            </a:fld>
            <a:endParaRPr lang="en-US"/>
          </a:p>
        </p:txBody>
      </p:sp>
    </p:spTree>
    <p:extLst>
      <p:ext uri="{BB962C8B-B14F-4D97-AF65-F5344CB8AC3E}">
        <p14:creationId xmlns:p14="http://schemas.microsoft.com/office/powerpoint/2010/main" val="77422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add photo of teaching one hand to sign and other to braille as well</a:t>
            </a:r>
          </a:p>
        </p:txBody>
      </p:sp>
      <p:sp>
        <p:nvSpPr>
          <p:cNvPr id="4" name="Slide Number Placeholder 3"/>
          <p:cNvSpPr>
            <a:spLocks noGrp="1"/>
          </p:cNvSpPr>
          <p:nvPr>
            <p:ph type="sldNum" sz="quarter" idx="5"/>
          </p:nvPr>
        </p:nvSpPr>
        <p:spPr/>
        <p:txBody>
          <a:bodyPr/>
          <a:lstStyle/>
          <a:p>
            <a:fld id="{954A8ECA-BE34-44D5-8D7E-776D9C6C54BB}" type="slidenum">
              <a:rPr lang="en-US" smtClean="0"/>
              <a:t>12</a:t>
            </a:fld>
            <a:endParaRPr lang="en-US"/>
          </a:p>
        </p:txBody>
      </p:sp>
    </p:spTree>
    <p:extLst>
      <p:ext uri="{BB962C8B-B14F-4D97-AF65-F5344CB8AC3E}">
        <p14:creationId xmlns:p14="http://schemas.microsoft.com/office/powerpoint/2010/main" val="413648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come, information is requested</a:t>
            </a:r>
          </a:p>
          <a:p>
            <a:r>
              <a:rPr lang="en-US" dirty="0"/>
              <a:t>Often services in our office started separately </a:t>
            </a:r>
          </a:p>
          <a:p>
            <a:r>
              <a:rPr lang="en-US" dirty="0"/>
              <a:t>Within our office, we share evaluations and do them together, for all dual sensory so we learn from each other </a:t>
            </a:r>
          </a:p>
        </p:txBody>
      </p:sp>
      <p:sp>
        <p:nvSpPr>
          <p:cNvPr id="4" name="Slide Number Placeholder 3"/>
          <p:cNvSpPr>
            <a:spLocks noGrp="1"/>
          </p:cNvSpPr>
          <p:nvPr>
            <p:ph type="sldNum" sz="quarter" idx="5"/>
          </p:nvPr>
        </p:nvSpPr>
        <p:spPr/>
        <p:txBody>
          <a:bodyPr/>
          <a:lstStyle/>
          <a:p>
            <a:fld id="{954A8ECA-BE34-44D5-8D7E-776D9C6C54BB}" type="slidenum">
              <a:rPr lang="en-US" smtClean="0"/>
              <a:t>15</a:t>
            </a:fld>
            <a:endParaRPr lang="en-US"/>
          </a:p>
        </p:txBody>
      </p:sp>
    </p:spTree>
    <p:extLst>
      <p:ext uri="{BB962C8B-B14F-4D97-AF65-F5344CB8AC3E}">
        <p14:creationId xmlns:p14="http://schemas.microsoft.com/office/powerpoint/2010/main" val="326964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Trying to not write on slides with my thoughts, but this is hard for me, if you can think of shorter way to make bullet points, I can speak to it without the whole thing being on slides</a:t>
            </a:r>
          </a:p>
        </p:txBody>
      </p:sp>
      <p:sp>
        <p:nvSpPr>
          <p:cNvPr id="4" name="Slide Number Placeholder 3"/>
          <p:cNvSpPr>
            <a:spLocks noGrp="1"/>
          </p:cNvSpPr>
          <p:nvPr>
            <p:ph type="sldNum" sz="quarter" idx="5"/>
          </p:nvPr>
        </p:nvSpPr>
        <p:spPr/>
        <p:txBody>
          <a:bodyPr/>
          <a:lstStyle/>
          <a:p>
            <a:fld id="{954A8ECA-BE34-44D5-8D7E-776D9C6C54BB}" type="slidenum">
              <a:rPr lang="en-US" smtClean="0"/>
              <a:t>18</a:t>
            </a:fld>
            <a:endParaRPr lang="en-US"/>
          </a:p>
        </p:txBody>
      </p:sp>
    </p:spTree>
    <p:extLst>
      <p:ext uri="{BB962C8B-B14F-4D97-AF65-F5344CB8AC3E}">
        <p14:creationId xmlns:p14="http://schemas.microsoft.com/office/powerpoint/2010/main" val="56497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C29DED6A-EBF7-4CA1-B5AA-C9233C54F05F}" type="slidenum">
              <a:rPr lang="en-US" smtClean="0"/>
              <a:pPr eaLnBrk="1" hangingPunct="1"/>
              <a:t>19</a:t>
            </a:fld>
            <a:endParaRPr lang="en-US"/>
          </a:p>
        </p:txBody>
      </p:sp>
    </p:spTree>
    <p:extLst>
      <p:ext uri="{BB962C8B-B14F-4D97-AF65-F5344CB8AC3E}">
        <p14:creationId xmlns:p14="http://schemas.microsoft.com/office/powerpoint/2010/main" val="323617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1FE0DBF9-4D9C-4F38-925D-B69327847A27}" type="slidenum">
              <a:rPr lang="en-US" smtClean="0"/>
              <a:pPr eaLnBrk="1" hangingPunct="1"/>
              <a:t>20</a:t>
            </a:fld>
            <a:endParaRPr lang="en-US"/>
          </a:p>
        </p:txBody>
      </p:sp>
    </p:spTree>
    <p:extLst>
      <p:ext uri="{BB962C8B-B14F-4D97-AF65-F5344CB8AC3E}">
        <p14:creationId xmlns:p14="http://schemas.microsoft.com/office/powerpoint/2010/main" val="348788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11/22/2023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11/22/2023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coetail.com/rhiannondoherty/category/coetail-information-literac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78592755@N06/16008329464"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youtube.com/v/YvcTBNSuiGk"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6815-73F5-4944-BC4C-E572B08C4F72}"/>
              </a:ext>
            </a:extLst>
          </p:cNvPr>
          <p:cNvSpPr>
            <a:spLocks noGrp="1"/>
          </p:cNvSpPr>
          <p:nvPr>
            <p:ph type="ctrTitle"/>
          </p:nvPr>
        </p:nvSpPr>
        <p:spPr/>
        <p:txBody>
          <a:bodyPr/>
          <a:lstStyle/>
          <a:p>
            <a:r>
              <a:rPr lang="en-US" dirty="0"/>
              <a:t>The Power of Partnership</a:t>
            </a:r>
          </a:p>
        </p:txBody>
      </p:sp>
      <p:sp>
        <p:nvSpPr>
          <p:cNvPr id="3" name="Subtitle 2">
            <a:extLst>
              <a:ext uri="{FF2B5EF4-FFF2-40B4-BE49-F238E27FC236}">
                <a16:creationId xmlns:a16="http://schemas.microsoft.com/office/drawing/2014/main" id="{A69CAD8C-CBC2-43E8-8975-11F33C94B644}"/>
              </a:ext>
            </a:extLst>
          </p:cNvPr>
          <p:cNvSpPr>
            <a:spLocks noGrp="1"/>
          </p:cNvSpPr>
          <p:nvPr>
            <p:ph type="subTitle" idx="1"/>
          </p:nvPr>
        </p:nvSpPr>
        <p:spPr>
          <a:xfrm>
            <a:off x="2417780" y="3531204"/>
            <a:ext cx="8637072" cy="1839082"/>
          </a:xfrm>
        </p:spPr>
        <p:txBody>
          <a:bodyPr/>
          <a:lstStyle/>
          <a:p>
            <a:r>
              <a:rPr lang="en-US" i="1" dirty="0"/>
              <a:t>Leveling the Playing field to assist Professionals working with students and Young  adults with </a:t>
            </a:r>
            <a:r>
              <a:rPr lang="en-US" i="1" dirty="0" err="1"/>
              <a:t>deafblindness</a:t>
            </a:r>
            <a:endParaRPr lang="en-US" i="1" dirty="0"/>
          </a:p>
        </p:txBody>
      </p:sp>
    </p:spTree>
    <p:extLst>
      <p:ext uri="{BB962C8B-B14F-4D97-AF65-F5344CB8AC3E}">
        <p14:creationId xmlns:p14="http://schemas.microsoft.com/office/powerpoint/2010/main" val="47763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0111-F69E-40A3-87A9-5CB83E1DF983}"/>
              </a:ext>
            </a:extLst>
          </p:cNvPr>
          <p:cNvSpPr>
            <a:spLocks noGrp="1"/>
          </p:cNvSpPr>
          <p:nvPr>
            <p:ph type="title"/>
          </p:nvPr>
        </p:nvSpPr>
        <p:spPr/>
        <p:txBody>
          <a:bodyPr/>
          <a:lstStyle/>
          <a:p>
            <a:r>
              <a:rPr lang="en-US" dirty="0"/>
              <a:t>Chewing, swallowing, and “In The Belly”</a:t>
            </a:r>
          </a:p>
        </p:txBody>
      </p:sp>
      <p:pic>
        <p:nvPicPr>
          <p:cNvPr id="5" name="Content Placeholder 4" descr="Student with DeafBlindness sitting in lap of TVI, touching her face, with head turned so right ear is resting on face mask. ">
            <a:extLst>
              <a:ext uri="{FF2B5EF4-FFF2-40B4-BE49-F238E27FC236}">
                <a16:creationId xmlns:a16="http://schemas.microsoft.com/office/drawing/2014/main" id="{19C31BCD-3FDF-4A3F-B0A7-8298A3A392E2}"/>
              </a:ext>
            </a:extLst>
          </p:cNvPr>
          <p:cNvPicPr>
            <a:picLocks noGrp="1" noChangeAspect="1"/>
          </p:cNvPicPr>
          <p:nvPr>
            <p:ph idx="1"/>
          </p:nvPr>
        </p:nvPicPr>
        <p:blipFill>
          <a:blip r:embed="rId3"/>
          <a:stretch>
            <a:fillRect/>
          </a:stretch>
        </p:blipFill>
        <p:spPr>
          <a:xfrm>
            <a:off x="5548213" y="1947129"/>
            <a:ext cx="1933241" cy="4179979"/>
          </a:xfrm>
        </p:spPr>
      </p:pic>
    </p:spTree>
    <p:extLst>
      <p:ext uri="{BB962C8B-B14F-4D97-AF65-F5344CB8AC3E}">
        <p14:creationId xmlns:p14="http://schemas.microsoft.com/office/powerpoint/2010/main" val="59840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A6A7-774A-4500-B904-CE6EA5AEBD03}"/>
              </a:ext>
            </a:extLst>
          </p:cNvPr>
          <p:cNvSpPr>
            <a:spLocks noGrp="1"/>
          </p:cNvSpPr>
          <p:nvPr>
            <p:ph type="title"/>
          </p:nvPr>
        </p:nvSpPr>
        <p:spPr/>
        <p:txBody>
          <a:bodyPr/>
          <a:lstStyle/>
          <a:p>
            <a:r>
              <a:rPr lang="en-US" dirty="0"/>
              <a:t>In the Beginning…..</a:t>
            </a:r>
          </a:p>
        </p:txBody>
      </p:sp>
      <p:sp>
        <p:nvSpPr>
          <p:cNvPr id="3" name="Content Placeholder 2">
            <a:extLst>
              <a:ext uri="{FF2B5EF4-FFF2-40B4-BE49-F238E27FC236}">
                <a16:creationId xmlns:a16="http://schemas.microsoft.com/office/drawing/2014/main" id="{BD9959E3-6027-4A22-A301-9E84C953363C}"/>
              </a:ext>
            </a:extLst>
          </p:cNvPr>
          <p:cNvSpPr>
            <a:spLocks noGrp="1"/>
          </p:cNvSpPr>
          <p:nvPr>
            <p:ph idx="1"/>
          </p:nvPr>
        </p:nvSpPr>
        <p:spPr/>
        <p:txBody>
          <a:bodyPr/>
          <a:lstStyle/>
          <a:p>
            <a:r>
              <a:rPr lang="en-US" dirty="0"/>
              <a:t>I didn’t know what I didn’t know</a:t>
            </a:r>
          </a:p>
          <a:p>
            <a:r>
              <a:rPr lang="en-US" dirty="0"/>
              <a:t>My thinking:  </a:t>
            </a:r>
          </a:p>
          <a:p>
            <a:r>
              <a:rPr lang="en-US" dirty="0"/>
              <a:t>Out of my element, QUICKLY</a:t>
            </a:r>
          </a:p>
          <a:p>
            <a:r>
              <a:rPr lang="en-US" dirty="0"/>
              <a:t>Collaborating with DHH teacher; Feeling same way (30 years to present)</a:t>
            </a:r>
          </a:p>
          <a:p>
            <a:pPr marL="0" indent="0">
              <a:buNone/>
            </a:pPr>
            <a:endParaRPr lang="en-US" dirty="0"/>
          </a:p>
          <a:p>
            <a:pPr marL="0" indent="0">
              <a:buNone/>
            </a:pPr>
            <a:endParaRPr lang="en-US" i="1" dirty="0"/>
          </a:p>
          <a:p>
            <a:endParaRPr lang="en-US" dirty="0"/>
          </a:p>
        </p:txBody>
      </p:sp>
    </p:spTree>
    <p:extLst>
      <p:ext uri="{BB962C8B-B14F-4D97-AF65-F5344CB8AC3E}">
        <p14:creationId xmlns:p14="http://schemas.microsoft.com/office/powerpoint/2010/main" val="190660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E413-297D-4A81-98D1-016F1C741C90}"/>
              </a:ext>
            </a:extLst>
          </p:cNvPr>
          <p:cNvSpPr>
            <a:spLocks noGrp="1"/>
          </p:cNvSpPr>
          <p:nvPr>
            <p:ph type="title"/>
          </p:nvPr>
        </p:nvSpPr>
        <p:spPr/>
        <p:txBody>
          <a:bodyPr/>
          <a:lstStyle/>
          <a:p>
            <a:r>
              <a:rPr lang="en-US" dirty="0"/>
              <a:t> New Learning as a TVI</a:t>
            </a:r>
          </a:p>
        </p:txBody>
      </p:sp>
      <p:sp>
        <p:nvSpPr>
          <p:cNvPr id="3" name="Content Placeholder 2">
            <a:extLst>
              <a:ext uri="{FF2B5EF4-FFF2-40B4-BE49-F238E27FC236}">
                <a16:creationId xmlns:a16="http://schemas.microsoft.com/office/drawing/2014/main" id="{8DD64C9E-2BDD-430D-9875-42B9BB65A3A1}"/>
              </a:ext>
            </a:extLst>
          </p:cNvPr>
          <p:cNvSpPr>
            <a:spLocks noGrp="1"/>
          </p:cNvSpPr>
          <p:nvPr>
            <p:ph idx="1"/>
          </p:nvPr>
        </p:nvSpPr>
        <p:spPr/>
        <p:txBody>
          <a:bodyPr/>
          <a:lstStyle/>
          <a:p>
            <a:r>
              <a:rPr lang="en-US" dirty="0"/>
              <a:t>As TVI, I had countless experiences with DeafBlind…… However;</a:t>
            </a:r>
          </a:p>
          <a:p>
            <a:pPr marL="0" indent="0">
              <a:buNone/>
            </a:pPr>
            <a:endParaRPr lang="en-US" dirty="0"/>
          </a:p>
        </p:txBody>
      </p:sp>
      <p:pic>
        <p:nvPicPr>
          <p:cNvPr id="5" name="Picture 4" descr="Picture of man surrounded by books stacked over his head,  with caption: Help! Where do I begin...? ">
            <a:extLst>
              <a:ext uri="{FF2B5EF4-FFF2-40B4-BE49-F238E27FC236}">
                <a16:creationId xmlns:a16="http://schemas.microsoft.com/office/drawing/2014/main" id="{ABC72DEF-10BE-4A81-8D79-6297FF6307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24275" y="2702315"/>
            <a:ext cx="3316605" cy="2550722"/>
          </a:xfrm>
          <a:prstGeom prst="rect">
            <a:avLst/>
          </a:prstGeom>
        </p:spPr>
      </p:pic>
      <p:sp>
        <p:nvSpPr>
          <p:cNvPr id="6" name="TextBox 5">
            <a:extLst>
              <a:ext uri="{FF2B5EF4-FFF2-40B4-BE49-F238E27FC236}">
                <a16:creationId xmlns:a16="http://schemas.microsoft.com/office/drawing/2014/main" id="{FE833411-DEFE-4801-987A-080DD771A7E5}"/>
              </a:ext>
            </a:extLst>
          </p:cNvPr>
          <p:cNvSpPr txBox="1"/>
          <p:nvPr/>
        </p:nvSpPr>
        <p:spPr>
          <a:xfrm>
            <a:off x="3724275" y="5438149"/>
            <a:ext cx="3316605" cy="230832"/>
          </a:xfrm>
          <a:prstGeom prst="rect">
            <a:avLst/>
          </a:prstGeom>
          <a:noFill/>
        </p:spPr>
        <p:txBody>
          <a:bodyPr wrap="square" rtlCol="0">
            <a:spAutoFit/>
          </a:bodyPr>
          <a:lstStyle/>
          <a:p>
            <a:r>
              <a:rPr lang="en-US" sz="900">
                <a:hlinkClick r:id="rId4" tooltip="http://www.coetail.com/rhiannondoherty/category/coetail-information-literacy/"/>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98585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4411-9D5A-45BC-AD09-3E65FAB32F69}"/>
              </a:ext>
            </a:extLst>
          </p:cNvPr>
          <p:cNvSpPr>
            <a:spLocks noGrp="1"/>
          </p:cNvSpPr>
          <p:nvPr>
            <p:ph type="title"/>
          </p:nvPr>
        </p:nvSpPr>
        <p:spPr/>
        <p:txBody>
          <a:bodyPr/>
          <a:lstStyle/>
          <a:p>
            <a:r>
              <a:rPr lang="en-US" i="1" dirty="0"/>
              <a:t>LEANING IN</a:t>
            </a:r>
          </a:p>
        </p:txBody>
      </p:sp>
      <p:sp>
        <p:nvSpPr>
          <p:cNvPr id="3" name="Content Placeholder 2">
            <a:extLst>
              <a:ext uri="{FF2B5EF4-FFF2-40B4-BE49-F238E27FC236}">
                <a16:creationId xmlns:a16="http://schemas.microsoft.com/office/drawing/2014/main" id="{FF65ABCC-478E-4B48-806F-98CBE5D71863}"/>
              </a:ext>
            </a:extLst>
          </p:cNvPr>
          <p:cNvSpPr>
            <a:spLocks noGrp="1"/>
          </p:cNvSpPr>
          <p:nvPr>
            <p:ph idx="1"/>
          </p:nvPr>
        </p:nvSpPr>
        <p:spPr/>
        <p:txBody>
          <a:bodyPr>
            <a:normAutofit/>
          </a:bodyPr>
          <a:lstStyle/>
          <a:p>
            <a:r>
              <a:rPr lang="en-US" dirty="0"/>
              <a:t>Learning/requiring  more</a:t>
            </a:r>
          </a:p>
          <a:p>
            <a:pPr lvl="1"/>
            <a:r>
              <a:rPr lang="en-US" dirty="0"/>
              <a:t>Braille readers with profound dual sensory loss</a:t>
            </a:r>
          </a:p>
          <a:p>
            <a:pPr lvl="1"/>
            <a:r>
              <a:rPr lang="en-US" dirty="0"/>
              <a:t>No access visually, Zero or little access with hearing</a:t>
            </a:r>
          </a:p>
          <a:p>
            <a:pPr lvl="1"/>
            <a:r>
              <a:rPr lang="en-US" dirty="0"/>
              <a:t>Out of my wheelhouse/How can this be?</a:t>
            </a:r>
          </a:p>
          <a:p>
            <a:pPr marL="0" indent="0">
              <a:buNone/>
            </a:pPr>
            <a:r>
              <a:rPr lang="en-US" dirty="0"/>
              <a:t>Conversations required for me to share information at a level that I have not experienced</a:t>
            </a:r>
          </a:p>
          <a:p>
            <a:pPr lvl="1"/>
            <a:r>
              <a:rPr lang="en-US" dirty="0"/>
              <a:t>Talking with anybody who will listen</a:t>
            </a:r>
          </a:p>
          <a:p>
            <a:pPr lvl="1"/>
            <a:r>
              <a:rPr lang="en-US" dirty="0"/>
              <a:t>DB central</a:t>
            </a:r>
          </a:p>
          <a:p>
            <a:pPr lvl="1"/>
            <a:r>
              <a:rPr lang="en-US" dirty="0"/>
              <a:t>Individual phone calls and assistance/events</a:t>
            </a:r>
          </a:p>
          <a:p>
            <a:endParaRPr lang="en-US" dirty="0"/>
          </a:p>
          <a:p>
            <a:endParaRPr lang="en-US" dirty="0"/>
          </a:p>
        </p:txBody>
      </p:sp>
    </p:spTree>
    <p:extLst>
      <p:ext uri="{BB962C8B-B14F-4D97-AF65-F5344CB8AC3E}">
        <p14:creationId xmlns:p14="http://schemas.microsoft.com/office/powerpoint/2010/main" val="301023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3BF6-D78C-4DCE-852F-D4C7DACEC876}"/>
              </a:ext>
            </a:extLst>
          </p:cNvPr>
          <p:cNvSpPr>
            <a:spLocks noGrp="1"/>
          </p:cNvSpPr>
          <p:nvPr>
            <p:ph type="title"/>
          </p:nvPr>
        </p:nvSpPr>
        <p:spPr/>
        <p:txBody>
          <a:bodyPr/>
          <a:lstStyle/>
          <a:p>
            <a:r>
              <a:rPr lang="en-US" dirty="0"/>
              <a:t>Need for collaboration and understanding</a:t>
            </a:r>
          </a:p>
        </p:txBody>
      </p:sp>
      <p:sp>
        <p:nvSpPr>
          <p:cNvPr id="3" name="Content Placeholder 2">
            <a:extLst>
              <a:ext uri="{FF2B5EF4-FFF2-40B4-BE49-F238E27FC236}">
                <a16:creationId xmlns:a16="http://schemas.microsoft.com/office/drawing/2014/main" id="{70FF0F20-CA9F-4D18-B7D5-24613990A5DE}"/>
              </a:ext>
            </a:extLst>
          </p:cNvPr>
          <p:cNvSpPr>
            <a:spLocks noGrp="1"/>
          </p:cNvSpPr>
          <p:nvPr>
            <p:ph sz="half" idx="1"/>
          </p:nvPr>
        </p:nvSpPr>
        <p:spPr>
          <a:xfrm>
            <a:off x="6252034" y="2187859"/>
            <a:ext cx="4645152" cy="3448595"/>
          </a:xfrm>
        </p:spPr>
        <p:txBody>
          <a:bodyPr/>
          <a:lstStyle/>
          <a:p>
            <a:r>
              <a:rPr lang="en-US" dirty="0"/>
              <a:t>Webinars</a:t>
            </a:r>
          </a:p>
          <a:p>
            <a:r>
              <a:rPr lang="en-US" dirty="0"/>
              <a:t>Presentations</a:t>
            </a:r>
          </a:p>
          <a:p>
            <a:r>
              <a:rPr lang="en-US" dirty="0"/>
              <a:t>Module</a:t>
            </a:r>
          </a:p>
          <a:p>
            <a:pPr marL="0" indent="0">
              <a:buNone/>
            </a:pPr>
            <a:endParaRPr lang="en-US" dirty="0"/>
          </a:p>
        </p:txBody>
      </p:sp>
      <p:sp>
        <p:nvSpPr>
          <p:cNvPr id="4" name="Content Placeholder 3">
            <a:extLst>
              <a:ext uri="{FF2B5EF4-FFF2-40B4-BE49-F238E27FC236}">
                <a16:creationId xmlns:a16="http://schemas.microsoft.com/office/drawing/2014/main" id="{275DC504-11CE-41E0-A500-AF417549DBD3}"/>
              </a:ext>
            </a:extLst>
          </p:cNvPr>
          <p:cNvSpPr>
            <a:spLocks noGrp="1"/>
          </p:cNvSpPr>
          <p:nvPr>
            <p:ph sz="half" idx="2"/>
          </p:nvPr>
        </p:nvSpPr>
        <p:spPr>
          <a:xfrm>
            <a:off x="1450848" y="2187859"/>
            <a:ext cx="4645152" cy="3441520"/>
          </a:xfrm>
        </p:spPr>
        <p:txBody>
          <a:bodyPr/>
          <a:lstStyle/>
          <a:p>
            <a:r>
              <a:rPr lang="en-US" dirty="0"/>
              <a:t>Phone calls</a:t>
            </a:r>
          </a:p>
          <a:p>
            <a:r>
              <a:rPr lang="en-US" dirty="0"/>
              <a:t>Emails</a:t>
            </a:r>
          </a:p>
          <a:p>
            <a:r>
              <a:rPr lang="en-US" dirty="0"/>
              <a:t>Zoom and in-person meetings</a:t>
            </a:r>
          </a:p>
        </p:txBody>
      </p:sp>
    </p:spTree>
    <p:extLst>
      <p:ext uri="{BB962C8B-B14F-4D97-AF65-F5344CB8AC3E}">
        <p14:creationId xmlns:p14="http://schemas.microsoft.com/office/powerpoint/2010/main" val="4691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3E48-3B3C-4949-B2DA-E2698917EA19}"/>
              </a:ext>
            </a:extLst>
          </p:cNvPr>
          <p:cNvSpPr>
            <a:spLocks noGrp="1"/>
          </p:cNvSpPr>
          <p:nvPr>
            <p:ph type="title"/>
          </p:nvPr>
        </p:nvSpPr>
        <p:spPr/>
        <p:txBody>
          <a:bodyPr/>
          <a:lstStyle/>
          <a:p>
            <a:r>
              <a:rPr lang="en-US" dirty="0"/>
              <a:t>The ASK is overwhelming</a:t>
            </a:r>
          </a:p>
        </p:txBody>
      </p:sp>
      <p:sp>
        <p:nvSpPr>
          <p:cNvPr id="3" name="Content Placeholder 2">
            <a:extLst>
              <a:ext uri="{FF2B5EF4-FFF2-40B4-BE49-F238E27FC236}">
                <a16:creationId xmlns:a16="http://schemas.microsoft.com/office/drawing/2014/main" id="{EE272430-F990-41EB-88C8-76BDDFA38370}"/>
              </a:ext>
            </a:extLst>
          </p:cNvPr>
          <p:cNvSpPr>
            <a:spLocks noGrp="1"/>
          </p:cNvSpPr>
          <p:nvPr>
            <p:ph idx="1"/>
          </p:nvPr>
        </p:nvSpPr>
        <p:spPr/>
        <p:txBody>
          <a:bodyPr/>
          <a:lstStyle/>
          <a:p>
            <a:r>
              <a:rPr lang="en-US" dirty="0"/>
              <a:t>TVI/DHH asking for more information to support students</a:t>
            </a:r>
          </a:p>
          <a:p>
            <a:r>
              <a:rPr lang="en-US" dirty="0"/>
              <a:t>High Demands/High Numbers </a:t>
            </a:r>
          </a:p>
          <a:p>
            <a:r>
              <a:rPr lang="en-US" dirty="0"/>
              <a:t>TC’s in DHH and VI assisting teams already; but often separately</a:t>
            </a:r>
          </a:p>
          <a:p>
            <a:r>
              <a:rPr lang="en-US" dirty="0"/>
              <a:t>Each student uniquely different</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297088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BA7A-ADD7-41DF-9359-3BBE3C94B45E}"/>
              </a:ext>
            </a:extLst>
          </p:cNvPr>
          <p:cNvSpPr>
            <a:spLocks noGrp="1"/>
          </p:cNvSpPr>
          <p:nvPr>
            <p:ph type="title"/>
          </p:nvPr>
        </p:nvSpPr>
        <p:spPr/>
        <p:txBody>
          <a:bodyPr/>
          <a:lstStyle/>
          <a:p>
            <a:r>
              <a:rPr lang="en-US" dirty="0"/>
              <a:t>The reality</a:t>
            </a:r>
          </a:p>
        </p:txBody>
      </p:sp>
      <p:sp>
        <p:nvSpPr>
          <p:cNvPr id="3" name="Content Placeholder 2">
            <a:extLst>
              <a:ext uri="{FF2B5EF4-FFF2-40B4-BE49-F238E27FC236}">
                <a16:creationId xmlns:a16="http://schemas.microsoft.com/office/drawing/2014/main" id="{48923E7F-1534-46C2-BBC3-A6DE45CB5CC1}"/>
              </a:ext>
            </a:extLst>
          </p:cNvPr>
          <p:cNvSpPr>
            <a:spLocks noGrp="1"/>
          </p:cNvSpPr>
          <p:nvPr>
            <p:ph idx="1"/>
          </p:nvPr>
        </p:nvSpPr>
        <p:spPr/>
        <p:txBody>
          <a:bodyPr/>
          <a:lstStyle/>
          <a:p>
            <a:r>
              <a:rPr lang="en-US" dirty="0"/>
              <a:t>Low Incidence field is filled with large tanks, but fuel is “low”</a:t>
            </a:r>
          </a:p>
          <a:p>
            <a:pPr lvl="1"/>
            <a:r>
              <a:rPr lang="en-US" dirty="0"/>
              <a:t>Staff shortages</a:t>
            </a:r>
          </a:p>
          <a:p>
            <a:pPr lvl="1"/>
            <a:r>
              <a:rPr lang="en-US" dirty="0"/>
              <a:t>No time to learn</a:t>
            </a:r>
          </a:p>
          <a:p>
            <a:pPr lvl="1"/>
            <a:r>
              <a:rPr lang="en-US" dirty="0"/>
              <a:t>High numbers</a:t>
            </a:r>
          </a:p>
          <a:p>
            <a:pPr lvl="1"/>
            <a:r>
              <a:rPr lang="en-US" dirty="0"/>
              <a:t>Passion for field does not equal time to learn</a:t>
            </a:r>
          </a:p>
          <a:p>
            <a:pPr marL="457200" lvl="1"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98684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BD91-97E3-4CBE-A5FE-94C4E699FBE9}"/>
              </a:ext>
            </a:extLst>
          </p:cNvPr>
          <p:cNvSpPr>
            <a:spLocks noGrp="1"/>
          </p:cNvSpPr>
          <p:nvPr>
            <p:ph type="title"/>
          </p:nvPr>
        </p:nvSpPr>
        <p:spPr/>
        <p:txBody>
          <a:bodyPr/>
          <a:lstStyle/>
          <a:p>
            <a:r>
              <a:rPr lang="en-US" dirty="0"/>
              <a:t>We are required to provide support regardless SO……</a:t>
            </a:r>
          </a:p>
        </p:txBody>
      </p:sp>
      <p:pic>
        <p:nvPicPr>
          <p:cNvPr id="13" name="Content Placeholder 12">
            <a:extLst>
              <a:ext uri="{FF2B5EF4-FFF2-40B4-BE49-F238E27FC236}">
                <a16:creationId xmlns:a16="http://schemas.microsoft.com/office/drawing/2014/main" id="{C99A04AF-EF45-4425-8ACB-5B28A1A3146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513474" y="2016125"/>
            <a:ext cx="3479376" cy="3449638"/>
          </a:xfrm>
        </p:spPr>
      </p:pic>
      <p:sp>
        <p:nvSpPr>
          <p:cNvPr id="14" name="TextBox 13">
            <a:extLst>
              <a:ext uri="{FF2B5EF4-FFF2-40B4-BE49-F238E27FC236}">
                <a16:creationId xmlns:a16="http://schemas.microsoft.com/office/drawing/2014/main" id="{ED46D1C0-B14B-413B-9F19-5F3C70FA0149}"/>
              </a:ext>
            </a:extLst>
          </p:cNvPr>
          <p:cNvSpPr txBox="1"/>
          <p:nvPr/>
        </p:nvSpPr>
        <p:spPr>
          <a:xfrm>
            <a:off x="4513474" y="5465763"/>
            <a:ext cx="3479376" cy="230832"/>
          </a:xfrm>
          <a:prstGeom prst="rect">
            <a:avLst/>
          </a:prstGeom>
          <a:noFill/>
        </p:spPr>
        <p:txBody>
          <a:bodyPr wrap="square" rtlCol="0">
            <a:spAutoFit/>
          </a:bodyPr>
          <a:lstStyle/>
          <a:p>
            <a:r>
              <a:rPr lang="en-US" sz="900">
                <a:hlinkClick r:id="rId3" tooltip="https://www.flickr.com/photos/78592755@N06/16008329464"/>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539533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0B6C-B9C1-461F-BAEA-F3CF55490921}"/>
              </a:ext>
            </a:extLst>
          </p:cNvPr>
          <p:cNvSpPr>
            <a:spLocks noGrp="1"/>
          </p:cNvSpPr>
          <p:nvPr>
            <p:ph type="title"/>
          </p:nvPr>
        </p:nvSpPr>
        <p:spPr/>
        <p:txBody>
          <a:bodyPr/>
          <a:lstStyle/>
          <a:p>
            <a:r>
              <a:rPr lang="en-US" dirty="0"/>
              <a:t>Shifting Perspective</a:t>
            </a:r>
          </a:p>
        </p:txBody>
      </p:sp>
      <p:sp>
        <p:nvSpPr>
          <p:cNvPr id="3" name="Content Placeholder 2">
            <a:extLst>
              <a:ext uri="{FF2B5EF4-FFF2-40B4-BE49-F238E27FC236}">
                <a16:creationId xmlns:a16="http://schemas.microsoft.com/office/drawing/2014/main" id="{C57C7B6B-E024-40F7-B4EE-E83FB9488D2D}"/>
              </a:ext>
            </a:extLst>
          </p:cNvPr>
          <p:cNvSpPr>
            <a:spLocks noGrp="1"/>
          </p:cNvSpPr>
          <p:nvPr>
            <p:ph idx="1"/>
          </p:nvPr>
        </p:nvSpPr>
        <p:spPr/>
        <p:txBody>
          <a:bodyPr/>
          <a:lstStyle/>
          <a:p>
            <a:r>
              <a:rPr lang="en-US" dirty="0"/>
              <a:t>Deafblind is a unique disability that requires training specific to the outcomes of the dual sensory loss. The teacher of students with visual impairments and a teacher of students who are deaf and hard of hearing have training specific to each sensory loss, however  they may not have experience or training specific to the uniqueness of being deafblind.</a:t>
            </a:r>
          </a:p>
          <a:p>
            <a:r>
              <a:rPr lang="en-US" dirty="0"/>
              <a:t>Not an additional impairment requiring 2 disciplines</a:t>
            </a:r>
          </a:p>
          <a:p>
            <a:r>
              <a:rPr lang="en-US" dirty="0"/>
              <a:t>Understanding  equals shift in thinking resulting in more comprehensive understanding of this population</a:t>
            </a:r>
          </a:p>
          <a:p>
            <a:endParaRPr lang="en-US" dirty="0"/>
          </a:p>
        </p:txBody>
      </p:sp>
    </p:spTree>
    <p:extLst>
      <p:ext uri="{BB962C8B-B14F-4D97-AF65-F5344CB8AC3E}">
        <p14:creationId xmlns:p14="http://schemas.microsoft.com/office/powerpoint/2010/main" val="880836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3"/>
          <p:cNvSpPr txBox="1">
            <a:spLocks noChangeArrowheads="1"/>
          </p:cNvSpPr>
          <p:nvPr/>
        </p:nvSpPr>
        <p:spPr bwMode="auto">
          <a:xfrm>
            <a:off x="1631157" y="1208087"/>
            <a:ext cx="2438400" cy="1077913"/>
          </a:xfrm>
          <a:prstGeom prst="rect">
            <a:avLst/>
          </a:prstGeom>
          <a:noFill/>
          <a:ln w="9525">
            <a:noFill/>
            <a:miter lim="800000"/>
            <a:headEnd/>
            <a:tailEnd/>
          </a:ln>
        </p:spPr>
        <p:txBody>
          <a:bodyPr>
            <a:spAutoFit/>
          </a:bodyPr>
          <a:lstStyle/>
          <a:p>
            <a:pPr algn="ctr">
              <a:defRPr/>
            </a:pPr>
            <a:r>
              <a:rPr lang="en-US" sz="3200" dirty="0">
                <a:latin typeface="Arial Black" pitchFamily="34" charset="0"/>
              </a:rPr>
              <a:t>Typical Learning</a:t>
            </a:r>
          </a:p>
        </p:txBody>
      </p:sp>
      <p:grpSp>
        <p:nvGrpSpPr>
          <p:cNvPr id="2" name="Group 11"/>
          <p:cNvGrpSpPr>
            <a:grpSpLocks/>
          </p:cNvGrpSpPr>
          <p:nvPr/>
        </p:nvGrpSpPr>
        <p:grpSpPr bwMode="auto">
          <a:xfrm>
            <a:off x="3462338" y="2819400"/>
            <a:ext cx="5688012" cy="3733800"/>
            <a:chOff x="1938338" y="2819400"/>
            <a:chExt cx="5688012" cy="3733800"/>
          </a:xfrm>
        </p:grpSpPr>
        <p:pic>
          <p:nvPicPr>
            <p:cNvPr id="922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2819400"/>
              <a:ext cx="5688012"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2" name="TextBox 12"/>
            <p:cNvSpPr txBox="1">
              <a:spLocks noChangeArrowheads="1"/>
            </p:cNvSpPr>
            <p:nvPr/>
          </p:nvSpPr>
          <p:spPr bwMode="auto">
            <a:xfrm>
              <a:off x="3886200" y="3886200"/>
              <a:ext cx="1752600" cy="2123658"/>
            </a:xfrm>
            <a:prstGeom prst="rect">
              <a:avLst/>
            </a:prstGeom>
            <a:noFill/>
            <a:ln w="9525">
              <a:noFill/>
              <a:miter lim="800000"/>
              <a:headEnd/>
              <a:tailEnd/>
            </a:ln>
          </p:spPr>
          <p:txBody>
            <a:bodyPr>
              <a:spAutoFit/>
            </a:bodyPr>
            <a:lstStyle/>
            <a:p>
              <a:pPr algn="ctr">
                <a:defRPr/>
              </a:pPr>
              <a:r>
                <a:rPr lang="en-US" sz="2000" dirty="0">
                  <a:solidFill>
                    <a:schemeClr val="tx2">
                      <a:lumMod val="25000"/>
                    </a:schemeClr>
                  </a:solidFill>
                  <a:latin typeface="Arial Black" pitchFamily="34" charset="0"/>
                </a:rPr>
                <a:t>Incidental</a:t>
              </a:r>
              <a:br>
                <a:rPr lang="en-US" sz="1100" dirty="0">
                  <a:solidFill>
                    <a:schemeClr val="tx2">
                      <a:lumMod val="25000"/>
                    </a:schemeClr>
                  </a:solidFill>
                </a:rPr>
              </a:br>
              <a:r>
                <a:rPr lang="en-US" sz="1400" b="1" dirty="0">
                  <a:solidFill>
                    <a:schemeClr val="tx2">
                      <a:lumMod val="25000"/>
                    </a:schemeClr>
                  </a:solidFill>
                  <a:cs typeface="Microsoft Sans Serif" pitchFamily="34" charset="0"/>
                </a:rPr>
                <a:t>Occurs automatically without much effort</a:t>
              </a:r>
            </a:p>
            <a:p>
              <a:pPr algn="ctr">
                <a:defRPr/>
              </a:pPr>
              <a:endParaRPr lang="en-US" sz="1400" b="1" dirty="0">
                <a:solidFill>
                  <a:schemeClr val="tx2">
                    <a:lumMod val="25000"/>
                  </a:schemeClr>
                </a:solidFill>
                <a:cs typeface="Microsoft Sans Serif" pitchFamily="34" charset="0"/>
              </a:endParaRPr>
            </a:p>
            <a:p>
              <a:pPr algn="ctr">
                <a:defRPr/>
              </a:pPr>
              <a:r>
                <a:rPr lang="en-US" sz="1400" b="1" dirty="0">
                  <a:solidFill>
                    <a:schemeClr val="tx2">
                      <a:lumMod val="25000"/>
                    </a:schemeClr>
                  </a:solidFill>
                  <a:cs typeface="Microsoft Sans Serif" pitchFamily="34" charset="0"/>
                </a:rPr>
                <a:t>The way most information is learned</a:t>
              </a:r>
            </a:p>
          </p:txBody>
        </p:sp>
      </p:grpSp>
      <p:grpSp>
        <p:nvGrpSpPr>
          <p:cNvPr id="3" name="Group 28"/>
          <p:cNvGrpSpPr>
            <a:grpSpLocks/>
          </p:cNvGrpSpPr>
          <p:nvPr/>
        </p:nvGrpSpPr>
        <p:grpSpPr bwMode="auto">
          <a:xfrm>
            <a:off x="5105401" y="1752600"/>
            <a:ext cx="2384425" cy="1066800"/>
            <a:chOff x="3581400" y="1752600"/>
            <a:chExt cx="2385131" cy="1066800"/>
          </a:xfrm>
        </p:grpSpPr>
        <p:pic>
          <p:nvPicPr>
            <p:cNvPr id="922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752600"/>
              <a:ext cx="2385131"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0" name="TextBox 13"/>
            <p:cNvSpPr txBox="1">
              <a:spLocks noChangeArrowheads="1"/>
            </p:cNvSpPr>
            <p:nvPr/>
          </p:nvSpPr>
          <p:spPr bwMode="auto">
            <a:xfrm>
              <a:off x="3810068" y="1828800"/>
              <a:ext cx="1905564" cy="984250"/>
            </a:xfrm>
            <a:prstGeom prst="rect">
              <a:avLst/>
            </a:prstGeom>
            <a:noFill/>
            <a:ln w="9525">
              <a:noFill/>
              <a:miter lim="800000"/>
              <a:headEnd/>
              <a:tailEnd/>
            </a:ln>
          </p:spPr>
          <p:txBody>
            <a:bodyPr>
              <a:spAutoFit/>
            </a:bodyPr>
            <a:lstStyle/>
            <a:p>
              <a:pPr algn="ctr">
                <a:defRPr/>
              </a:pPr>
              <a:r>
                <a:rPr lang="en-US" sz="1600" dirty="0">
                  <a:solidFill>
                    <a:schemeClr val="tx2">
                      <a:lumMod val="25000"/>
                    </a:schemeClr>
                  </a:solidFill>
                  <a:latin typeface="Arial Black" pitchFamily="34" charset="0"/>
                </a:rPr>
                <a:t>Secondary</a:t>
              </a:r>
              <a:br>
                <a:rPr lang="en-US" sz="1200" dirty="0">
                  <a:solidFill>
                    <a:schemeClr val="tx2">
                      <a:lumMod val="25000"/>
                    </a:schemeClr>
                  </a:solidFill>
                </a:rPr>
              </a:br>
              <a:r>
                <a:rPr lang="en-US" sz="1400" b="1" dirty="0">
                  <a:solidFill>
                    <a:schemeClr val="tx2">
                      <a:lumMod val="25000"/>
                    </a:schemeClr>
                  </a:solidFill>
                  <a:cs typeface="Microsoft Sans Serif" pitchFamily="34" charset="0"/>
                </a:rPr>
                <a:t>Listening to a person teach or present information</a:t>
              </a:r>
            </a:p>
          </p:txBody>
        </p:sp>
      </p:grpSp>
      <p:grpSp>
        <p:nvGrpSpPr>
          <p:cNvPr id="4" name="Group 30"/>
          <p:cNvGrpSpPr>
            <a:grpSpLocks/>
          </p:cNvGrpSpPr>
          <p:nvPr/>
        </p:nvGrpSpPr>
        <p:grpSpPr bwMode="auto">
          <a:xfrm>
            <a:off x="5591175" y="242889"/>
            <a:ext cx="1436688" cy="1525091"/>
            <a:chOff x="4067175" y="242888"/>
            <a:chExt cx="1436590" cy="1524595"/>
          </a:xfrm>
        </p:grpSpPr>
        <p:pic>
          <p:nvPicPr>
            <p:cNvPr id="9223"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242888"/>
              <a:ext cx="1436590"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8" name="TextBox 14"/>
            <p:cNvSpPr txBox="1">
              <a:spLocks noChangeArrowheads="1"/>
            </p:cNvSpPr>
            <p:nvPr/>
          </p:nvSpPr>
          <p:spPr bwMode="auto">
            <a:xfrm>
              <a:off x="4067175" y="998292"/>
              <a:ext cx="1309599" cy="769191"/>
            </a:xfrm>
            <a:prstGeom prst="rect">
              <a:avLst/>
            </a:prstGeom>
            <a:noFill/>
            <a:ln w="9525">
              <a:noFill/>
              <a:miter lim="800000"/>
              <a:headEnd/>
              <a:tailEnd/>
            </a:ln>
          </p:spPr>
          <p:txBody>
            <a:bodyPr wrap="square">
              <a:spAutoFit/>
            </a:bodyPr>
            <a:lstStyle/>
            <a:p>
              <a:pPr algn="ctr">
                <a:defRPr/>
              </a:pPr>
              <a:r>
                <a:rPr lang="en-US" sz="1600" dirty="0">
                  <a:solidFill>
                    <a:schemeClr val="tx2">
                      <a:lumMod val="25000"/>
                    </a:schemeClr>
                  </a:solidFill>
                  <a:latin typeface="Arial Black" pitchFamily="34" charset="0"/>
                </a:rPr>
                <a:t>Direct</a:t>
              </a:r>
              <a:br>
                <a:rPr lang="en-US" sz="1200" dirty="0">
                  <a:solidFill>
                    <a:schemeClr val="tx2">
                      <a:lumMod val="25000"/>
                    </a:schemeClr>
                  </a:solidFill>
                </a:rPr>
              </a:br>
              <a:r>
                <a:rPr lang="en-US" sz="1400" b="1" dirty="0">
                  <a:solidFill>
                    <a:schemeClr val="tx2">
                      <a:lumMod val="25000"/>
                    </a:schemeClr>
                  </a:solidFill>
                  <a:cs typeface="Microsoft Sans Serif" pitchFamily="34" charset="0"/>
                </a:rPr>
                <a:t>Hands-on</a:t>
              </a:r>
              <a:br>
                <a:rPr lang="en-US" sz="1400" b="1" dirty="0">
                  <a:solidFill>
                    <a:schemeClr val="tx2">
                      <a:lumMod val="25000"/>
                    </a:schemeClr>
                  </a:solidFill>
                  <a:cs typeface="Microsoft Sans Serif" pitchFamily="34" charset="0"/>
                </a:rPr>
              </a:br>
              <a:r>
                <a:rPr lang="en-US" sz="1400" b="1" dirty="0">
                  <a:solidFill>
                    <a:schemeClr val="tx2">
                      <a:lumMod val="25000"/>
                    </a:schemeClr>
                  </a:solidFill>
                  <a:cs typeface="Microsoft Sans Serif" pitchFamily="34" charset="0"/>
                </a:rPr>
                <a:t>experiences</a:t>
              </a:r>
            </a:p>
          </p:txBody>
        </p:sp>
      </p:grpSp>
      <p:sp>
        <p:nvSpPr>
          <p:cNvPr id="5" name="TextBox 4"/>
          <p:cNvSpPr txBox="1"/>
          <p:nvPr/>
        </p:nvSpPr>
        <p:spPr>
          <a:xfrm>
            <a:off x="2222469" y="2292350"/>
            <a:ext cx="1255776" cy="307777"/>
          </a:xfrm>
          <a:prstGeom prst="rect">
            <a:avLst/>
          </a:prstGeom>
          <a:noFill/>
        </p:spPr>
        <p:txBody>
          <a:bodyPr wrap="square" rtlCol="0">
            <a:spAutoFit/>
          </a:bodyPr>
          <a:lstStyle/>
          <a:p>
            <a:r>
              <a:rPr lang="en-US" sz="1400" dirty="0"/>
              <a:t>Alsop, 2012</a:t>
            </a:r>
          </a:p>
        </p:txBody>
      </p:sp>
    </p:spTree>
    <p:extLst>
      <p:ext uri="{BB962C8B-B14F-4D97-AF65-F5344CB8AC3E}">
        <p14:creationId xmlns:p14="http://schemas.microsoft.com/office/powerpoint/2010/main" val="3799269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0924-2CA5-56C8-FB49-559BFA603F20}"/>
              </a:ext>
            </a:extLst>
          </p:cNvPr>
          <p:cNvSpPr>
            <a:spLocks noGrp="1"/>
          </p:cNvSpPr>
          <p:nvPr>
            <p:ph type="title"/>
          </p:nvPr>
        </p:nvSpPr>
        <p:spPr>
          <a:xfrm>
            <a:off x="1451579" y="804519"/>
            <a:ext cx="9603275" cy="1049235"/>
          </a:xfrm>
        </p:spPr>
        <p:txBody>
          <a:bodyPr>
            <a:normAutofit/>
          </a:bodyPr>
          <a:lstStyle/>
          <a:p>
            <a:r>
              <a:rPr lang="en-US" dirty="0"/>
              <a:t>DeafBlind Central: </a:t>
            </a:r>
            <a:br>
              <a:rPr lang="en-US" dirty="0"/>
            </a:br>
            <a:r>
              <a:rPr lang="en-US" dirty="0"/>
              <a:t>Michigan’s Training &amp; Resource Project</a:t>
            </a:r>
          </a:p>
        </p:txBody>
      </p:sp>
      <p:sp>
        <p:nvSpPr>
          <p:cNvPr id="9" name="Content Placeholder 8">
            <a:extLst>
              <a:ext uri="{FF2B5EF4-FFF2-40B4-BE49-F238E27FC236}">
                <a16:creationId xmlns:a16="http://schemas.microsoft.com/office/drawing/2014/main" id="{FC206E0D-DF07-6283-144E-7AC11152E947}"/>
              </a:ext>
            </a:extLst>
          </p:cNvPr>
          <p:cNvSpPr>
            <a:spLocks noGrp="1"/>
          </p:cNvSpPr>
          <p:nvPr>
            <p:ph idx="1"/>
          </p:nvPr>
        </p:nvSpPr>
        <p:spPr>
          <a:xfrm>
            <a:off x="997527" y="2015734"/>
            <a:ext cx="7356764" cy="3450613"/>
          </a:xfrm>
        </p:spPr>
        <p:txBody>
          <a:bodyPr>
            <a:normAutofit fontScale="92500" lnSpcReduction="20000"/>
          </a:bodyPr>
          <a:lstStyle/>
          <a:p>
            <a:r>
              <a:rPr lang="en-US" sz="2000" dirty="0"/>
              <a:t>USDOE funded project- every state has a project (nationaldb.org)</a:t>
            </a:r>
          </a:p>
          <a:p>
            <a:r>
              <a:rPr lang="en-US" sz="2000" dirty="0"/>
              <a:t>Statewide</a:t>
            </a:r>
          </a:p>
          <a:p>
            <a:r>
              <a:rPr lang="en-US" sz="2000" dirty="0"/>
              <a:t>Year around</a:t>
            </a:r>
          </a:p>
          <a:p>
            <a:r>
              <a:rPr lang="en-US" sz="2000" dirty="0"/>
              <a:t>Training</a:t>
            </a:r>
          </a:p>
          <a:p>
            <a:r>
              <a:rPr lang="en-US" sz="2000" dirty="0"/>
              <a:t>Consultation</a:t>
            </a:r>
          </a:p>
          <a:p>
            <a:r>
              <a:rPr lang="en-US" sz="2000" dirty="0"/>
              <a:t>Information &amp; referral</a:t>
            </a:r>
          </a:p>
          <a:p>
            <a:r>
              <a:rPr lang="en-US" sz="2000" dirty="0"/>
              <a:t>Systems change</a:t>
            </a:r>
          </a:p>
          <a:p>
            <a:r>
              <a:rPr lang="en-US" sz="2000" dirty="0"/>
              <a:t>Census/Registry</a:t>
            </a:r>
          </a:p>
        </p:txBody>
      </p:sp>
      <p:pic>
        <p:nvPicPr>
          <p:cNvPr id="5" name="Content Placeholder 4" descr="A logo with a star on top&#10;&#10;Description automatically generated">
            <a:extLst>
              <a:ext uri="{FF2B5EF4-FFF2-40B4-BE49-F238E27FC236}">
                <a16:creationId xmlns:a16="http://schemas.microsoft.com/office/drawing/2014/main" id="{46FE8C5D-4445-1952-7958-A9F39A981DBE}"/>
              </a:ext>
            </a:extLst>
          </p:cNvPr>
          <p:cNvPicPr>
            <a:picLocks noChangeAspect="1"/>
          </p:cNvPicPr>
          <p:nvPr/>
        </p:nvPicPr>
        <p:blipFill>
          <a:blip r:embed="rId2"/>
          <a:stretch>
            <a:fillRect/>
          </a:stretch>
        </p:blipFill>
        <p:spPr>
          <a:xfrm>
            <a:off x="9011959" y="2015734"/>
            <a:ext cx="2182514" cy="3450613"/>
          </a:xfrm>
          <a:prstGeom prst="rect">
            <a:avLst/>
          </a:prstGeom>
        </p:spPr>
      </p:pic>
    </p:spTree>
    <p:extLst>
      <p:ext uri="{BB962C8B-B14F-4D97-AF65-F5344CB8AC3E}">
        <p14:creationId xmlns:p14="http://schemas.microsoft.com/office/powerpoint/2010/main" val="4263171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8366653" y="2625726"/>
            <a:ext cx="2895600" cy="1077912"/>
          </a:xfrm>
          <a:prstGeom prst="rect">
            <a:avLst/>
          </a:prstGeom>
          <a:noFill/>
          <a:ln w="9525">
            <a:noFill/>
            <a:miter lim="800000"/>
            <a:headEnd/>
            <a:tailEnd/>
          </a:ln>
        </p:spPr>
        <p:txBody>
          <a:bodyPr>
            <a:spAutoFit/>
          </a:bodyPr>
          <a:lstStyle/>
          <a:p>
            <a:pPr algn="ctr">
              <a:spcBef>
                <a:spcPct val="50000"/>
              </a:spcBef>
              <a:defRPr/>
            </a:pPr>
            <a:r>
              <a:rPr lang="en-US" sz="3200" dirty="0">
                <a:latin typeface="Arial Black" pitchFamily="34" charset="0"/>
                <a:cs typeface="Microsoft Sans Serif" pitchFamily="34" charset="0"/>
              </a:rPr>
              <a:t>Deafblind Learning</a:t>
            </a:r>
          </a:p>
        </p:txBody>
      </p:sp>
      <p:grpSp>
        <p:nvGrpSpPr>
          <p:cNvPr id="4" name="Group 3"/>
          <p:cNvGrpSpPr/>
          <p:nvPr/>
        </p:nvGrpSpPr>
        <p:grpSpPr>
          <a:xfrm>
            <a:off x="2865293" y="5127096"/>
            <a:ext cx="3724276" cy="1066800"/>
            <a:chOff x="1404937" y="5014913"/>
            <a:chExt cx="3724276" cy="1066800"/>
          </a:xfrm>
        </p:grpSpPr>
        <p:pic>
          <p:nvPicPr>
            <p:cNvPr id="10244"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3" y="5014913"/>
              <a:ext cx="99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TextBox 30"/>
            <p:cNvSpPr txBox="1">
              <a:spLocks noChangeArrowheads="1"/>
            </p:cNvSpPr>
            <p:nvPr/>
          </p:nvSpPr>
          <p:spPr bwMode="auto">
            <a:xfrm>
              <a:off x="1519237" y="5173865"/>
              <a:ext cx="20574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Arial Black" pitchFamily="34" charset="0"/>
                </a:rPr>
                <a:t>Incidental</a:t>
              </a:r>
              <a:endParaRPr lang="en-US" sz="1600" dirty="0">
                <a:latin typeface="Microsoft Sans Serif" pitchFamily="34" charset="0"/>
                <a:cs typeface="Microsoft Sans Serif" pitchFamily="34" charset="0"/>
              </a:endParaRPr>
            </a:p>
          </p:txBody>
        </p:sp>
        <p:sp>
          <p:nvSpPr>
            <p:cNvPr id="34" name="TextBox 33"/>
            <p:cNvSpPr txBox="1"/>
            <p:nvPr/>
          </p:nvSpPr>
          <p:spPr bwMode="auto">
            <a:xfrm>
              <a:off x="1404937" y="5513590"/>
              <a:ext cx="2057400" cy="437043"/>
            </a:xfrm>
            <a:prstGeom prst="rect">
              <a:avLst/>
            </a:prstGeom>
            <a:noFill/>
          </p:spPr>
          <p:txBody>
            <a:bodyPr wrap="square">
              <a:spAutoFit/>
            </a:bodyPr>
            <a:lstStyle/>
            <a:p>
              <a:pPr marL="6350" indent="9525" algn="ctr">
                <a:lnSpc>
                  <a:spcPct val="80000"/>
                </a:lnSpc>
                <a:buSzPct val="135000"/>
                <a:defRPr/>
              </a:pPr>
              <a:r>
                <a:rPr lang="en-US" sz="1400" b="1" spc="-20" dirty="0">
                  <a:cs typeface="Microsoft Sans Serif" pitchFamily="34" charset="0"/>
                </a:rPr>
                <a:t>Usually does not occur and is not effective</a:t>
              </a:r>
            </a:p>
          </p:txBody>
        </p:sp>
      </p:grpSp>
      <p:grpSp>
        <p:nvGrpSpPr>
          <p:cNvPr id="3" name="Group 2"/>
          <p:cNvGrpSpPr/>
          <p:nvPr/>
        </p:nvGrpSpPr>
        <p:grpSpPr>
          <a:xfrm>
            <a:off x="4933952" y="4250796"/>
            <a:ext cx="2514600" cy="876300"/>
            <a:chOff x="3414713" y="4183063"/>
            <a:chExt cx="2514600" cy="876300"/>
          </a:xfrm>
        </p:grpSpPr>
        <p:pic>
          <p:nvPicPr>
            <p:cNvPr id="1024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313" y="4183063"/>
              <a:ext cx="1724025"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TextBox 31"/>
            <p:cNvSpPr txBox="1"/>
            <p:nvPr/>
          </p:nvSpPr>
          <p:spPr bwMode="auto">
            <a:xfrm>
              <a:off x="3414713" y="4572000"/>
              <a:ext cx="2514600" cy="307975"/>
            </a:xfrm>
            <a:prstGeom prst="rect">
              <a:avLst/>
            </a:prstGeom>
            <a:noFill/>
          </p:spPr>
          <p:txBody>
            <a:bodyPr>
              <a:spAutoFit/>
            </a:bodyPr>
            <a:lstStyle/>
            <a:p>
              <a:pPr algn="ctr">
                <a:defRPr/>
              </a:pPr>
              <a:r>
                <a:rPr lang="en-US" sz="1400" b="1" spc="-20" dirty="0">
                  <a:solidFill>
                    <a:schemeClr val="tx2">
                      <a:lumMod val="25000"/>
                    </a:schemeClr>
                  </a:solidFill>
                  <a:cs typeface="Microsoft Sans Serif" pitchFamily="34" charset="0"/>
                </a:rPr>
                <a:t>is difficult</a:t>
              </a:r>
              <a:endParaRPr lang="en-US" sz="1400" b="1" dirty="0">
                <a:solidFill>
                  <a:schemeClr val="tx2">
                    <a:lumMod val="25000"/>
                  </a:schemeClr>
                </a:solidFill>
                <a:cs typeface="Microsoft Sans Serif" pitchFamily="34" charset="0"/>
              </a:endParaRPr>
            </a:p>
          </p:txBody>
        </p:sp>
        <p:sp>
          <p:nvSpPr>
            <p:cNvPr id="10249" name="TextBox 34"/>
            <p:cNvSpPr txBox="1">
              <a:spLocks noChangeArrowheads="1"/>
            </p:cNvSpPr>
            <p:nvPr/>
          </p:nvSpPr>
          <p:spPr bwMode="auto">
            <a:xfrm>
              <a:off x="3643313" y="4302125"/>
              <a:ext cx="19812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solidFill>
                    <a:schemeClr val="tx2">
                      <a:lumMod val="25000"/>
                    </a:schemeClr>
                  </a:solidFill>
                  <a:latin typeface="Arial Black" pitchFamily="34" charset="0"/>
                </a:rPr>
                <a:t>Secondary</a:t>
              </a:r>
              <a:endParaRPr lang="en-US" sz="1600" dirty="0">
                <a:solidFill>
                  <a:schemeClr val="tx2">
                    <a:lumMod val="25000"/>
                  </a:schemeClr>
                </a:solidFill>
              </a:endParaRPr>
            </a:p>
          </p:txBody>
        </p:sp>
      </p:grpSp>
      <p:grpSp>
        <p:nvGrpSpPr>
          <p:cNvPr id="2" name="Group 1"/>
          <p:cNvGrpSpPr/>
          <p:nvPr/>
        </p:nvGrpSpPr>
        <p:grpSpPr>
          <a:xfrm>
            <a:off x="3581400" y="383530"/>
            <a:ext cx="5153025" cy="3886200"/>
            <a:chOff x="2057400" y="296863"/>
            <a:chExt cx="5153025" cy="3886200"/>
          </a:xfrm>
        </p:grpSpPr>
        <p:pic>
          <p:nvPicPr>
            <p:cNvPr id="1025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96863"/>
              <a:ext cx="5153025"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32"/>
            <p:cNvSpPr txBox="1"/>
            <p:nvPr/>
          </p:nvSpPr>
          <p:spPr bwMode="auto">
            <a:xfrm>
              <a:off x="3300413" y="1289050"/>
              <a:ext cx="2667000" cy="1077913"/>
            </a:xfrm>
            <a:prstGeom prst="rect">
              <a:avLst/>
            </a:prstGeom>
            <a:noFill/>
          </p:spPr>
          <p:txBody>
            <a:bodyPr>
              <a:spAutoFit/>
            </a:bodyPr>
            <a:lstStyle/>
            <a:p>
              <a:pPr algn="ctr">
                <a:defRPr/>
              </a:pPr>
              <a:r>
                <a:rPr lang="en-US" sz="1600" b="1" spc="-20" dirty="0">
                  <a:solidFill>
                    <a:schemeClr val="tx2">
                      <a:lumMod val="25000"/>
                    </a:schemeClr>
                  </a:solidFill>
                  <a:cs typeface="Microsoft Sans Serif" pitchFamily="34" charset="0"/>
                </a:rPr>
                <a:t>Hands-on experiences  </a:t>
              </a:r>
              <a:br>
                <a:rPr lang="en-US" sz="1600" b="1" spc="-20" dirty="0">
                  <a:solidFill>
                    <a:schemeClr val="tx2">
                      <a:lumMod val="25000"/>
                    </a:schemeClr>
                  </a:solidFill>
                  <a:cs typeface="Microsoft Sans Serif" pitchFamily="34" charset="0"/>
                </a:rPr>
              </a:br>
              <a:r>
                <a:rPr lang="en-US" sz="1600" b="1" spc="-20" dirty="0">
                  <a:solidFill>
                    <a:schemeClr val="tx2">
                      <a:lumMod val="25000"/>
                    </a:schemeClr>
                  </a:solidFill>
                  <a:cs typeface="Microsoft Sans Serif" pitchFamily="34" charset="0"/>
                </a:rPr>
                <a:t>are essential.</a:t>
              </a:r>
            </a:p>
            <a:p>
              <a:pPr algn="ctr">
                <a:defRPr/>
              </a:pPr>
              <a:endParaRPr lang="en-US" sz="1600" b="1" spc="-20" dirty="0">
                <a:solidFill>
                  <a:schemeClr val="tx2">
                    <a:lumMod val="25000"/>
                  </a:schemeClr>
                </a:solidFill>
                <a:cs typeface="Microsoft Sans Serif" pitchFamily="34" charset="0"/>
              </a:endParaRPr>
            </a:p>
            <a:p>
              <a:pPr algn="ctr">
                <a:defRPr/>
              </a:pPr>
              <a:r>
                <a:rPr lang="en-US" sz="1600" b="1" spc="-20" dirty="0">
                  <a:solidFill>
                    <a:schemeClr val="tx2">
                      <a:lumMod val="25000"/>
                    </a:schemeClr>
                  </a:solidFill>
                  <a:cs typeface="Microsoft Sans Serif" pitchFamily="34" charset="0"/>
                </a:rPr>
                <a:t>The best way to learn.</a:t>
              </a:r>
              <a:endParaRPr lang="en-US" sz="1600" b="1" dirty="0">
                <a:solidFill>
                  <a:schemeClr val="tx2">
                    <a:lumMod val="25000"/>
                  </a:schemeClr>
                </a:solidFill>
                <a:cs typeface="Microsoft Sans Serif" pitchFamily="34" charset="0"/>
              </a:endParaRPr>
            </a:p>
          </p:txBody>
        </p:sp>
        <p:sp>
          <p:nvSpPr>
            <p:cNvPr id="10252" name="TextBox 44"/>
            <p:cNvSpPr txBox="1">
              <a:spLocks noChangeArrowheads="1"/>
            </p:cNvSpPr>
            <p:nvPr/>
          </p:nvSpPr>
          <p:spPr bwMode="auto">
            <a:xfrm>
              <a:off x="3932238" y="859318"/>
              <a:ext cx="1447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solidFill>
                    <a:schemeClr val="tx2">
                      <a:lumMod val="25000"/>
                    </a:schemeClr>
                  </a:solidFill>
                  <a:latin typeface="Arial Black" pitchFamily="34" charset="0"/>
                </a:rPr>
                <a:t>Direct</a:t>
              </a:r>
              <a:endParaRPr lang="en-US" sz="1100" dirty="0">
                <a:solidFill>
                  <a:schemeClr val="tx2">
                    <a:lumMod val="25000"/>
                  </a:schemeClr>
                </a:solidFill>
                <a:latin typeface="Microsoft Sans Serif" pitchFamily="34" charset="0"/>
                <a:cs typeface="Microsoft Sans Serif" pitchFamily="34" charset="0"/>
              </a:endParaRPr>
            </a:p>
          </p:txBody>
        </p:sp>
      </p:grpSp>
      <p:sp>
        <p:nvSpPr>
          <p:cNvPr id="5" name="TextBox 4"/>
          <p:cNvSpPr txBox="1"/>
          <p:nvPr/>
        </p:nvSpPr>
        <p:spPr>
          <a:xfrm>
            <a:off x="9293680" y="3703638"/>
            <a:ext cx="1409318" cy="307777"/>
          </a:xfrm>
          <a:prstGeom prst="rect">
            <a:avLst/>
          </a:prstGeom>
          <a:noFill/>
        </p:spPr>
        <p:txBody>
          <a:bodyPr wrap="square" rtlCol="0">
            <a:spAutoFit/>
          </a:bodyPr>
          <a:lstStyle/>
          <a:p>
            <a:r>
              <a:rPr lang="en-US" sz="1400" dirty="0"/>
              <a:t>Alsop, 2012</a:t>
            </a:r>
          </a:p>
        </p:txBody>
      </p:sp>
      <p:cxnSp>
        <p:nvCxnSpPr>
          <p:cNvPr id="7" name="Straight Arrow Connector 6"/>
          <p:cNvCxnSpPr/>
          <p:nvPr/>
        </p:nvCxnSpPr>
        <p:spPr>
          <a:xfrm flipV="1">
            <a:off x="4824414" y="5435601"/>
            <a:ext cx="820737" cy="415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25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BACF1-0890-4BF2-B81F-AED563282EFF}"/>
              </a:ext>
            </a:extLst>
          </p:cNvPr>
          <p:cNvSpPr>
            <a:spLocks noGrp="1"/>
          </p:cNvSpPr>
          <p:nvPr>
            <p:ph type="title"/>
          </p:nvPr>
        </p:nvSpPr>
        <p:spPr/>
        <p:txBody>
          <a:bodyPr>
            <a:normAutofit/>
          </a:bodyPr>
          <a:lstStyle/>
          <a:p>
            <a:r>
              <a:rPr lang="en-US" dirty="0"/>
              <a:t>Level up: Providing Strategies to professionals so they we can do the work</a:t>
            </a:r>
          </a:p>
        </p:txBody>
      </p:sp>
      <p:sp>
        <p:nvSpPr>
          <p:cNvPr id="3" name="Content Placeholder 2">
            <a:extLst>
              <a:ext uri="{FF2B5EF4-FFF2-40B4-BE49-F238E27FC236}">
                <a16:creationId xmlns:a16="http://schemas.microsoft.com/office/drawing/2014/main" id="{B1F12184-2845-428A-94C0-CB6284966A4D}"/>
              </a:ext>
            </a:extLst>
          </p:cNvPr>
          <p:cNvSpPr>
            <a:spLocks noGrp="1"/>
          </p:cNvSpPr>
          <p:nvPr>
            <p:ph idx="1"/>
          </p:nvPr>
        </p:nvSpPr>
        <p:spPr/>
        <p:txBody>
          <a:bodyPr/>
          <a:lstStyle/>
          <a:p>
            <a:r>
              <a:rPr lang="en-US" dirty="0"/>
              <a:t>Defining population</a:t>
            </a:r>
          </a:p>
          <a:p>
            <a:r>
              <a:rPr lang="en-US" dirty="0"/>
              <a:t>Providing strategies that can quickly be utilized after viewing modules</a:t>
            </a:r>
          </a:p>
          <a:p>
            <a:r>
              <a:rPr lang="en-US" dirty="0"/>
              <a:t>Videoclips</a:t>
            </a:r>
          </a:p>
          <a:p>
            <a:r>
              <a:rPr lang="en-US" dirty="0"/>
              <a:t>Accountability </a:t>
            </a:r>
          </a:p>
        </p:txBody>
      </p:sp>
    </p:spTree>
    <p:extLst>
      <p:ext uri="{BB962C8B-B14F-4D97-AF65-F5344CB8AC3E}">
        <p14:creationId xmlns:p14="http://schemas.microsoft.com/office/powerpoint/2010/main" val="1185312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6D29-B0E6-4A7B-9115-0249B668B6A8}"/>
              </a:ext>
            </a:extLst>
          </p:cNvPr>
          <p:cNvSpPr>
            <a:spLocks noGrp="1"/>
          </p:cNvSpPr>
          <p:nvPr>
            <p:ph type="title"/>
          </p:nvPr>
        </p:nvSpPr>
        <p:spPr/>
        <p:txBody>
          <a:bodyPr/>
          <a:lstStyle/>
          <a:p>
            <a:r>
              <a:rPr lang="en-US" dirty="0"/>
              <a:t>The Modules and why they were chosen</a:t>
            </a:r>
          </a:p>
        </p:txBody>
      </p:sp>
      <p:sp>
        <p:nvSpPr>
          <p:cNvPr id="3" name="Content Placeholder 2">
            <a:extLst>
              <a:ext uri="{FF2B5EF4-FFF2-40B4-BE49-F238E27FC236}">
                <a16:creationId xmlns:a16="http://schemas.microsoft.com/office/drawing/2014/main" id="{52AEDBF2-253B-4F38-B1B9-DB3DC20EA65D}"/>
              </a:ext>
            </a:extLst>
          </p:cNvPr>
          <p:cNvSpPr>
            <a:spLocks noGrp="1"/>
          </p:cNvSpPr>
          <p:nvPr>
            <p:ph idx="1"/>
          </p:nvPr>
        </p:nvSpPr>
        <p:spPr/>
        <p:txBody>
          <a:bodyPr/>
          <a:lstStyle/>
          <a:p>
            <a:r>
              <a:rPr lang="en-US" dirty="0"/>
              <a:t>Easy to implement strategies quickly and apply in </a:t>
            </a:r>
            <a:r>
              <a:rPr lang="en-US" dirty="0" err="1"/>
              <a:t>classsroom</a:t>
            </a:r>
            <a:endParaRPr lang="en-US" dirty="0"/>
          </a:p>
          <a:p>
            <a:r>
              <a:rPr lang="en-US" dirty="0"/>
              <a:t>Want to have something to USE, with students with </a:t>
            </a:r>
            <a:r>
              <a:rPr lang="en-US" dirty="0" err="1"/>
              <a:t>DeafBlindness</a:t>
            </a:r>
            <a:endParaRPr lang="en-US" dirty="0"/>
          </a:p>
          <a:p>
            <a:r>
              <a:rPr lang="en-US" dirty="0"/>
              <a:t>Teachers DHH/VI/OM can view at leisure with beginning and end date</a:t>
            </a:r>
          </a:p>
          <a:p>
            <a:r>
              <a:rPr lang="en-US" dirty="0"/>
              <a:t>Difficult to get out of district to attend workshops/IEP mandates make it difficult to miss time with students</a:t>
            </a:r>
          </a:p>
          <a:p>
            <a:endParaRPr lang="en-US" dirty="0"/>
          </a:p>
        </p:txBody>
      </p:sp>
    </p:spTree>
    <p:extLst>
      <p:ext uri="{BB962C8B-B14F-4D97-AF65-F5344CB8AC3E}">
        <p14:creationId xmlns:p14="http://schemas.microsoft.com/office/powerpoint/2010/main" val="135044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F9C1-A0FA-4BF3-B407-0720AF3C58D4}"/>
              </a:ext>
            </a:extLst>
          </p:cNvPr>
          <p:cNvSpPr>
            <a:spLocks noGrp="1"/>
          </p:cNvSpPr>
          <p:nvPr>
            <p:ph type="title"/>
          </p:nvPr>
        </p:nvSpPr>
        <p:spPr/>
        <p:txBody>
          <a:bodyPr/>
          <a:lstStyle/>
          <a:p>
            <a:r>
              <a:rPr lang="en-US" dirty="0"/>
              <a:t>If you offer it, </a:t>
            </a:r>
            <a:r>
              <a:rPr lang="en-US"/>
              <a:t>they will come!</a:t>
            </a:r>
          </a:p>
        </p:txBody>
      </p:sp>
      <p:sp>
        <p:nvSpPr>
          <p:cNvPr id="3" name="Content Placeholder 2">
            <a:extLst>
              <a:ext uri="{FF2B5EF4-FFF2-40B4-BE49-F238E27FC236}">
                <a16:creationId xmlns:a16="http://schemas.microsoft.com/office/drawing/2014/main" id="{DC0E5EA7-02E6-4120-BB11-45F9A4741746}"/>
              </a:ext>
            </a:extLst>
          </p:cNvPr>
          <p:cNvSpPr>
            <a:spLocks noGrp="1"/>
          </p:cNvSpPr>
          <p:nvPr>
            <p:ph idx="1"/>
          </p:nvPr>
        </p:nvSpPr>
        <p:spPr/>
        <p:txBody>
          <a:bodyPr/>
          <a:lstStyle/>
          <a:p>
            <a:r>
              <a:rPr lang="en-US" dirty="0"/>
              <a:t>“</a:t>
            </a:r>
            <a:r>
              <a:rPr lang="en-US" i="1" dirty="0"/>
              <a:t>I wish I had this information when I first began teaching 12 years ago” –</a:t>
            </a:r>
          </a:p>
          <a:p>
            <a:r>
              <a:rPr lang="en-US" i="1" dirty="0"/>
              <a:t>“I immediately took the strategies discussed (calendar system) into the classroom. For years, I ended the calendar system when they demonstrated proficiency. Now I know that we continue with the system, adding onto it.”</a:t>
            </a:r>
          </a:p>
          <a:p>
            <a:r>
              <a:rPr lang="en-US" i="1" dirty="0"/>
              <a:t>“I though I knew about </a:t>
            </a:r>
            <a:r>
              <a:rPr lang="en-US" i="1" dirty="0" err="1"/>
              <a:t>DeafBlindness</a:t>
            </a:r>
            <a:r>
              <a:rPr lang="en-US" i="1" dirty="0"/>
              <a:t> but now I feel </a:t>
            </a:r>
            <a:r>
              <a:rPr lang="en-US" i="1" dirty="0" err="1"/>
              <a:t>lilke</a:t>
            </a:r>
            <a:r>
              <a:rPr lang="en-US" i="1" dirty="0"/>
              <a:t> I wasn’t doing such a good job.”</a:t>
            </a:r>
          </a:p>
          <a:p>
            <a:r>
              <a:rPr lang="en-US" i="1" dirty="0"/>
              <a:t>“Loved it…. Will there be more modules? “</a:t>
            </a:r>
            <a:endParaRPr lang="en-US" dirty="0"/>
          </a:p>
        </p:txBody>
      </p:sp>
    </p:spTree>
    <p:extLst>
      <p:ext uri="{BB962C8B-B14F-4D97-AF65-F5344CB8AC3E}">
        <p14:creationId xmlns:p14="http://schemas.microsoft.com/office/powerpoint/2010/main" val="282368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EC31-6DCE-FAF4-86E1-E7CEB029DC80}"/>
              </a:ext>
            </a:extLst>
          </p:cNvPr>
          <p:cNvSpPr>
            <a:spLocks noGrp="1"/>
          </p:cNvSpPr>
          <p:nvPr>
            <p:ph type="title"/>
          </p:nvPr>
        </p:nvSpPr>
        <p:spPr/>
        <p:txBody>
          <a:bodyPr/>
          <a:lstStyle/>
          <a:p>
            <a:r>
              <a:rPr lang="en-US" dirty="0"/>
              <a:t>Reasons for Accessing the DB Project</a:t>
            </a:r>
          </a:p>
        </p:txBody>
      </p:sp>
      <p:sp>
        <p:nvSpPr>
          <p:cNvPr id="3" name="Content Placeholder 2">
            <a:extLst>
              <a:ext uri="{FF2B5EF4-FFF2-40B4-BE49-F238E27FC236}">
                <a16:creationId xmlns:a16="http://schemas.microsoft.com/office/drawing/2014/main" id="{099CAE46-6E28-AA14-325F-8DE553337C7D}"/>
              </a:ext>
            </a:extLst>
          </p:cNvPr>
          <p:cNvSpPr>
            <a:spLocks noGrp="1"/>
          </p:cNvSpPr>
          <p:nvPr>
            <p:ph idx="1"/>
          </p:nvPr>
        </p:nvSpPr>
        <p:spPr/>
        <p:txBody>
          <a:bodyPr/>
          <a:lstStyle/>
          <a:p>
            <a:r>
              <a:rPr lang="en-US" dirty="0"/>
              <a:t>Do you wonder if you have a student who should be registered? </a:t>
            </a:r>
          </a:p>
          <a:p>
            <a:r>
              <a:rPr lang="en-US" dirty="0"/>
              <a:t>Are members of the team uncertain if more could be done? </a:t>
            </a:r>
          </a:p>
          <a:p>
            <a:r>
              <a:rPr lang="en-US" dirty="0"/>
              <a:t>Is there a challenging class/activity and you need ideas for making adaptations?</a:t>
            </a:r>
          </a:p>
          <a:p>
            <a:r>
              <a:rPr lang="en-US" dirty="0"/>
              <a:t>Does the team need some training in deafblindness?</a:t>
            </a:r>
          </a:p>
          <a:p>
            <a:r>
              <a:rPr lang="en-US" dirty="0"/>
              <a:t>Could the project help to improve family engagement?</a:t>
            </a:r>
          </a:p>
          <a:p>
            <a:endParaRPr lang="en-US" dirty="0"/>
          </a:p>
          <a:p>
            <a:pPr marL="0" indent="0">
              <a:buNone/>
            </a:pPr>
            <a:r>
              <a:rPr lang="en-US" dirty="0"/>
              <a:t>Note: The best way to benefit form the project is by having an ONGOING relationship </a:t>
            </a:r>
          </a:p>
        </p:txBody>
      </p:sp>
    </p:spTree>
    <p:extLst>
      <p:ext uri="{BB962C8B-B14F-4D97-AF65-F5344CB8AC3E}">
        <p14:creationId xmlns:p14="http://schemas.microsoft.com/office/powerpoint/2010/main" val="2596207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E4BE-ED38-859D-A4DA-E266FC53C63B}"/>
              </a:ext>
            </a:extLst>
          </p:cNvPr>
          <p:cNvSpPr>
            <a:spLocks noGrp="1"/>
          </p:cNvSpPr>
          <p:nvPr>
            <p:ph type="title"/>
          </p:nvPr>
        </p:nvSpPr>
        <p:spPr/>
        <p:txBody>
          <a:bodyPr/>
          <a:lstStyle/>
          <a:p>
            <a:r>
              <a:rPr lang="en-US" dirty="0"/>
              <a:t>Partners In deafblindness</a:t>
            </a:r>
          </a:p>
        </p:txBody>
      </p:sp>
      <p:pic>
        <p:nvPicPr>
          <p:cNvPr id="4" name="Content Placeholder 3" descr="National Center on Deaf-Blindness logo">
            <a:extLst>
              <a:ext uri="{FF2B5EF4-FFF2-40B4-BE49-F238E27FC236}">
                <a16:creationId xmlns:a16="http://schemas.microsoft.com/office/drawing/2014/main" id="{3384F2C1-8CD9-D692-AD30-A09F159A24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982" y="2778643"/>
            <a:ext cx="3762375" cy="771525"/>
          </a:xfrm>
        </p:spPr>
      </p:pic>
      <p:pic>
        <p:nvPicPr>
          <p:cNvPr id="5" name="Picture 4" descr="Logo for Helen Keller National Center for Deaf-Blind youths and Adults">
            <a:extLst>
              <a:ext uri="{FF2B5EF4-FFF2-40B4-BE49-F238E27FC236}">
                <a16:creationId xmlns:a16="http://schemas.microsoft.com/office/drawing/2014/main" id="{5A45A253-9430-CB2C-2E9A-2F9DE1E79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29" y="4290289"/>
            <a:ext cx="7036373" cy="1153712"/>
          </a:xfrm>
          <a:prstGeom prst="rect">
            <a:avLst/>
          </a:prstGeom>
        </p:spPr>
      </p:pic>
      <p:pic>
        <p:nvPicPr>
          <p:cNvPr id="6" name="Picture 2" descr="Logo for the National Family Association for Deaf-Blind">
            <a:extLst>
              <a:ext uri="{FF2B5EF4-FFF2-40B4-BE49-F238E27FC236}">
                <a16:creationId xmlns:a16="http://schemas.microsoft.com/office/drawing/2014/main" id="{B39A22A7-7AC8-B350-29FF-75920FB09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8602" y="2092223"/>
            <a:ext cx="1956014" cy="20342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ogo for iCanConnect">
            <a:extLst>
              <a:ext uri="{FF2B5EF4-FFF2-40B4-BE49-F238E27FC236}">
                <a16:creationId xmlns:a16="http://schemas.microsoft.com/office/drawing/2014/main" id="{1B35F35F-C86D-AB9A-7B33-EE4AEB119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50" y="2079005"/>
            <a:ext cx="2801387" cy="16765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ureau of Services for Blind Persons logo">
            <a:extLst>
              <a:ext uri="{FF2B5EF4-FFF2-40B4-BE49-F238E27FC236}">
                <a16:creationId xmlns:a16="http://schemas.microsoft.com/office/drawing/2014/main" id="{503DAEBE-9A9B-848D-F6F3-31500BCF98AE}"/>
              </a:ext>
            </a:extLst>
          </p:cNvPr>
          <p:cNvPicPr>
            <a:picLocks noChangeAspect="1"/>
          </p:cNvPicPr>
          <p:nvPr/>
        </p:nvPicPr>
        <p:blipFill>
          <a:blip r:embed="rId6"/>
          <a:stretch>
            <a:fillRect/>
          </a:stretch>
        </p:blipFill>
        <p:spPr>
          <a:xfrm>
            <a:off x="9678338" y="4364947"/>
            <a:ext cx="1376516" cy="1317523"/>
          </a:xfrm>
          <a:prstGeom prst="rect">
            <a:avLst/>
          </a:prstGeom>
        </p:spPr>
      </p:pic>
    </p:spTree>
    <p:extLst>
      <p:ext uri="{BB962C8B-B14F-4D97-AF65-F5344CB8AC3E}">
        <p14:creationId xmlns:p14="http://schemas.microsoft.com/office/powerpoint/2010/main" val="262598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BCFC-F17C-1269-07E0-9E6ADCE8B838}"/>
              </a:ext>
            </a:extLst>
          </p:cNvPr>
          <p:cNvSpPr>
            <a:spLocks noGrp="1"/>
          </p:cNvSpPr>
          <p:nvPr>
            <p:ph type="title"/>
          </p:nvPr>
        </p:nvSpPr>
        <p:spPr>
          <a:xfrm>
            <a:off x="1432908" y="597600"/>
            <a:ext cx="9603275" cy="1049235"/>
          </a:xfrm>
        </p:spPr>
        <p:txBody>
          <a:bodyPr/>
          <a:lstStyle/>
          <a:p>
            <a:r>
              <a:rPr lang="en-US" dirty="0"/>
              <a:t>Who should be registered with state deafblind projects?</a:t>
            </a:r>
          </a:p>
        </p:txBody>
      </p:sp>
      <p:sp>
        <p:nvSpPr>
          <p:cNvPr id="3" name="Content Placeholder 2">
            <a:extLst>
              <a:ext uri="{FF2B5EF4-FFF2-40B4-BE49-F238E27FC236}">
                <a16:creationId xmlns:a16="http://schemas.microsoft.com/office/drawing/2014/main" id="{C802455D-4709-1E3E-54A1-2EFB35A1D3E5}"/>
              </a:ext>
            </a:extLst>
          </p:cNvPr>
          <p:cNvSpPr>
            <a:spLocks noGrp="1"/>
          </p:cNvSpPr>
          <p:nvPr>
            <p:ph idx="1"/>
          </p:nvPr>
        </p:nvSpPr>
        <p:spPr>
          <a:xfrm>
            <a:off x="858983" y="2015732"/>
            <a:ext cx="10751126" cy="3720050"/>
          </a:xfrm>
        </p:spPr>
        <p:txBody>
          <a:bodyPr>
            <a:normAutofit fontScale="92500" lnSpcReduction="20000"/>
          </a:bodyPr>
          <a:lstStyle/>
          <a:p>
            <a:r>
              <a:rPr lang="en-US" sz="2000" dirty="0"/>
              <a:t>People who have a documented vision AND hearing loss based on accurate clinical testing</a:t>
            </a:r>
          </a:p>
          <a:p>
            <a:r>
              <a:rPr lang="en-US" sz="2000" dirty="0"/>
              <a:t>People who are observed to not respond to auditory AND visual information in the same way that their peers do</a:t>
            </a:r>
          </a:p>
          <a:p>
            <a:r>
              <a:rPr lang="en-US" sz="2000" dirty="0"/>
              <a:t>People who demonstrate having a hearing AND a vision loss based on functional assessments conducted by qualified classroom staff or consultants</a:t>
            </a:r>
          </a:p>
          <a:p>
            <a:r>
              <a:rPr lang="en-US" dirty="0"/>
              <a:t>People who have a significant vision loss and </a:t>
            </a:r>
            <a:r>
              <a:rPr lang="en-US" dirty="0" err="1"/>
              <a:t>uni</a:t>
            </a:r>
            <a:r>
              <a:rPr lang="en-US" dirty="0"/>
              <a:t>- or bilateral cochlear implant(s)</a:t>
            </a:r>
          </a:p>
          <a:p>
            <a:r>
              <a:rPr lang="en-US" sz="2000" dirty="0"/>
              <a:t>People who have been diagnosed with progressive losses</a:t>
            </a:r>
          </a:p>
          <a:p>
            <a:r>
              <a:rPr lang="en-US" dirty="0"/>
              <a:t>People who have additional disabilities, medical concerns</a:t>
            </a:r>
          </a:p>
          <a:p>
            <a:r>
              <a:rPr lang="en-US" sz="2000" dirty="0"/>
              <a:t>People with any IEP eligibility- NOT only those whose eligibility is DeafBlind</a:t>
            </a:r>
          </a:p>
          <a:p>
            <a:endParaRPr lang="en-US" dirty="0"/>
          </a:p>
        </p:txBody>
      </p:sp>
    </p:spTree>
    <p:extLst>
      <p:ext uri="{BB962C8B-B14F-4D97-AF65-F5344CB8AC3E}">
        <p14:creationId xmlns:p14="http://schemas.microsoft.com/office/powerpoint/2010/main" val="64014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5" name="Rectangle 24">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a:extLst>
              <a:ext uri="{FF2B5EF4-FFF2-40B4-BE49-F238E27FC236}">
                <a16:creationId xmlns:a16="http://schemas.microsoft.com/office/drawing/2014/main" id="{49708E36-A98B-73F5-D878-CBE9C2B2C2CA}"/>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800"/>
              <a:t>Deafblindness is a disability of access</a:t>
            </a:r>
          </a:p>
        </p:txBody>
      </p:sp>
      <p:cxnSp>
        <p:nvCxnSpPr>
          <p:cNvPr id="29" name="Straight Connector 28">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1" name="Group 30">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2" name="Rectangle 31">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debbies\Pictures\CI &amp; Students\Leslie and Ashlie at greenhouse.JPG">
            <a:extLst>
              <a:ext uri="{FF2B5EF4-FFF2-40B4-BE49-F238E27FC236}">
                <a16:creationId xmlns:a16="http://schemas.microsoft.com/office/drawing/2014/main" id="{502B4E85-065C-09AD-98C8-3EF85E81AB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13" r="-1" b="43570"/>
          <a:stretch/>
        </p:blipFill>
        <p:spPr bwMode="auto">
          <a:xfrm flipH="1">
            <a:off x="4618374" y="1282327"/>
            <a:ext cx="6282919" cy="353420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74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3B87-0EBC-48DA-85AD-6CE5F10F973D}"/>
              </a:ext>
            </a:extLst>
          </p:cNvPr>
          <p:cNvSpPr>
            <a:spLocks noGrp="1"/>
          </p:cNvSpPr>
          <p:nvPr>
            <p:ph type="title"/>
          </p:nvPr>
        </p:nvSpPr>
        <p:spPr/>
        <p:txBody>
          <a:bodyPr/>
          <a:lstStyle/>
          <a:p>
            <a:r>
              <a:rPr lang="en-US" dirty="0"/>
              <a:t>Professionals On Teams with students with DB/Dual Sensory Loss</a:t>
            </a:r>
          </a:p>
        </p:txBody>
      </p:sp>
      <p:sp>
        <p:nvSpPr>
          <p:cNvPr id="3" name="Text Placeholder 2">
            <a:extLst>
              <a:ext uri="{FF2B5EF4-FFF2-40B4-BE49-F238E27FC236}">
                <a16:creationId xmlns:a16="http://schemas.microsoft.com/office/drawing/2014/main" id="{45F897AA-9A35-405E-87AC-F461D0EBB30E}"/>
              </a:ext>
            </a:extLst>
          </p:cNvPr>
          <p:cNvSpPr>
            <a:spLocks noGrp="1"/>
          </p:cNvSpPr>
          <p:nvPr>
            <p:ph type="body" idx="1"/>
          </p:nvPr>
        </p:nvSpPr>
        <p:spPr/>
        <p:txBody>
          <a:bodyPr/>
          <a:lstStyle/>
          <a:p>
            <a:r>
              <a:rPr lang="en-US"/>
              <a:t>   Certified  Teacher DHH</a:t>
            </a:r>
            <a:endParaRPr lang="en-US" dirty="0"/>
          </a:p>
        </p:txBody>
      </p:sp>
      <p:pic>
        <p:nvPicPr>
          <p:cNvPr id="7" name="Picture 2" descr="Picture of Teacher DHH touching infant in lap of mother">
            <a:extLst>
              <a:ext uri="{FF2B5EF4-FFF2-40B4-BE49-F238E27FC236}">
                <a16:creationId xmlns:a16="http://schemas.microsoft.com/office/drawing/2014/main" id="{16B1378F-D399-4795-A03C-7C8C43C4341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60065" y="2824163"/>
            <a:ext cx="2620495" cy="2644775"/>
          </a:xfrm>
        </p:spPr>
      </p:pic>
      <p:sp>
        <p:nvSpPr>
          <p:cNvPr id="5" name="Text Placeholder 4">
            <a:extLst>
              <a:ext uri="{FF2B5EF4-FFF2-40B4-BE49-F238E27FC236}">
                <a16:creationId xmlns:a16="http://schemas.microsoft.com/office/drawing/2014/main" id="{42D33A72-B6AC-4FE7-8C9A-7CAA470D9581}"/>
              </a:ext>
            </a:extLst>
          </p:cNvPr>
          <p:cNvSpPr>
            <a:spLocks noGrp="1"/>
          </p:cNvSpPr>
          <p:nvPr>
            <p:ph type="body" sz="quarter" idx="3"/>
          </p:nvPr>
        </p:nvSpPr>
        <p:spPr/>
        <p:txBody>
          <a:bodyPr/>
          <a:lstStyle/>
          <a:p>
            <a:r>
              <a:rPr lang="en-US"/>
              <a:t>Certified Teacher VI</a:t>
            </a:r>
            <a:endParaRPr lang="en-US" dirty="0"/>
          </a:p>
        </p:txBody>
      </p:sp>
      <p:sp>
        <p:nvSpPr>
          <p:cNvPr id="6" name="Content Placeholder 5">
            <a:extLst>
              <a:ext uri="{FF2B5EF4-FFF2-40B4-BE49-F238E27FC236}">
                <a16:creationId xmlns:a16="http://schemas.microsoft.com/office/drawing/2014/main" id="{64EA2ACD-9221-4216-ABE7-D69A3DE9892A}"/>
              </a:ext>
            </a:extLst>
          </p:cNvPr>
          <p:cNvSpPr>
            <a:spLocks noGrp="1"/>
          </p:cNvSpPr>
          <p:nvPr>
            <p:ph sz="quarter" idx="4"/>
          </p:nvPr>
        </p:nvSpPr>
        <p:spPr/>
        <p:txBody>
          <a:bodyPr/>
          <a:lstStyle/>
          <a:p>
            <a:r>
              <a:rPr lang="en-US"/>
              <a:t>    </a:t>
            </a:r>
          </a:p>
          <a:p>
            <a:endParaRPr lang="en-US" dirty="0"/>
          </a:p>
        </p:txBody>
      </p:sp>
      <p:pic>
        <p:nvPicPr>
          <p:cNvPr id="3074" name="Picture 2" descr="Intervener, Teacher TDB, TVI working with student with DeafBlindness and technology in classroom">
            <a:extLst>
              <a:ext uri="{FF2B5EF4-FFF2-40B4-BE49-F238E27FC236}">
                <a16:creationId xmlns:a16="http://schemas.microsoft.com/office/drawing/2014/main" id="{BA512A1D-0C3A-4915-9235-5165635A7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504" y="2984014"/>
            <a:ext cx="3300490" cy="247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1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703E-F6D0-4007-8FC0-D4D3687398EE}"/>
              </a:ext>
            </a:extLst>
          </p:cNvPr>
          <p:cNvSpPr>
            <a:spLocks noGrp="1"/>
          </p:cNvSpPr>
          <p:nvPr>
            <p:ph type="title"/>
          </p:nvPr>
        </p:nvSpPr>
        <p:spPr/>
        <p:txBody>
          <a:bodyPr/>
          <a:lstStyle/>
          <a:p>
            <a:r>
              <a:rPr lang="en-US" dirty="0"/>
              <a:t>Continued Team</a:t>
            </a:r>
          </a:p>
        </p:txBody>
      </p:sp>
      <p:sp>
        <p:nvSpPr>
          <p:cNvPr id="3" name="Content Placeholder 2">
            <a:extLst>
              <a:ext uri="{FF2B5EF4-FFF2-40B4-BE49-F238E27FC236}">
                <a16:creationId xmlns:a16="http://schemas.microsoft.com/office/drawing/2014/main" id="{F82F2C38-F3D8-41EE-B257-C151E1633A3F}"/>
              </a:ext>
            </a:extLst>
          </p:cNvPr>
          <p:cNvSpPr>
            <a:spLocks noGrp="1"/>
          </p:cNvSpPr>
          <p:nvPr>
            <p:ph sz="half" idx="1"/>
          </p:nvPr>
        </p:nvSpPr>
        <p:spPr/>
        <p:txBody>
          <a:bodyPr/>
          <a:lstStyle/>
          <a:p>
            <a:r>
              <a:rPr lang="en-US" dirty="0"/>
              <a:t>Intervener  and or Paraprofessional who has been trained on VI</a:t>
            </a:r>
          </a:p>
        </p:txBody>
      </p:sp>
      <p:sp>
        <p:nvSpPr>
          <p:cNvPr id="4" name="Content Placeholder 3">
            <a:extLst>
              <a:ext uri="{FF2B5EF4-FFF2-40B4-BE49-F238E27FC236}">
                <a16:creationId xmlns:a16="http://schemas.microsoft.com/office/drawing/2014/main" id="{244DB3AF-25DF-4533-99F0-547C0A0D6763}"/>
              </a:ext>
            </a:extLst>
          </p:cNvPr>
          <p:cNvSpPr>
            <a:spLocks noGrp="1"/>
          </p:cNvSpPr>
          <p:nvPr>
            <p:ph sz="half" idx="2"/>
          </p:nvPr>
        </p:nvSpPr>
        <p:spPr/>
        <p:txBody>
          <a:bodyPr/>
          <a:lstStyle/>
          <a:p>
            <a:r>
              <a:rPr lang="en-US" dirty="0"/>
              <a:t>Orientation and Mobility Specialist </a:t>
            </a:r>
          </a:p>
        </p:txBody>
      </p:sp>
      <p:pic>
        <p:nvPicPr>
          <p:cNvPr id="7" name="Picture 6">
            <a:extLst>
              <a:ext uri="{FF2B5EF4-FFF2-40B4-BE49-F238E27FC236}">
                <a16:creationId xmlns:a16="http://schemas.microsoft.com/office/drawing/2014/main" id="{84EB5D59-C44E-4AEE-8E54-6E6AD9930FDF}"/>
              </a:ext>
            </a:extLst>
          </p:cNvPr>
          <p:cNvPicPr>
            <a:picLocks noChangeAspect="1"/>
          </p:cNvPicPr>
          <p:nvPr/>
        </p:nvPicPr>
        <p:blipFill>
          <a:blip r:embed="rId3"/>
          <a:stretch>
            <a:fillRect/>
          </a:stretch>
        </p:blipFill>
        <p:spPr>
          <a:xfrm>
            <a:off x="1625600" y="2898961"/>
            <a:ext cx="2158999" cy="2707196"/>
          </a:xfrm>
          <a:prstGeom prst="rect">
            <a:avLst/>
          </a:prstGeom>
        </p:spPr>
      </p:pic>
    </p:spTree>
    <p:extLst>
      <p:ext uri="{BB962C8B-B14F-4D97-AF65-F5344CB8AC3E}">
        <p14:creationId xmlns:p14="http://schemas.microsoft.com/office/powerpoint/2010/main" val="353394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4147-3B19-1AE4-0F59-0FFB112B7FFB}"/>
              </a:ext>
            </a:extLst>
          </p:cNvPr>
          <p:cNvSpPr>
            <a:spLocks noGrp="1"/>
          </p:cNvSpPr>
          <p:nvPr>
            <p:ph type="title"/>
          </p:nvPr>
        </p:nvSpPr>
        <p:spPr>
          <a:xfrm>
            <a:off x="1451579" y="804519"/>
            <a:ext cx="9603275" cy="1049235"/>
          </a:xfrm>
        </p:spPr>
        <p:txBody>
          <a:bodyPr>
            <a:normAutofit/>
          </a:bodyPr>
          <a:lstStyle/>
          <a:p>
            <a:r>
              <a:rPr lang="en-US" dirty="0"/>
              <a:t>What is an Intervener?</a:t>
            </a:r>
          </a:p>
        </p:txBody>
      </p:sp>
      <p:sp>
        <p:nvSpPr>
          <p:cNvPr id="5" name="Content Placeholder 4">
            <a:extLst>
              <a:ext uri="{FF2B5EF4-FFF2-40B4-BE49-F238E27FC236}">
                <a16:creationId xmlns:a16="http://schemas.microsoft.com/office/drawing/2014/main" id="{9170554B-7081-9790-240E-DAB147B9D57B}"/>
              </a:ext>
            </a:extLst>
          </p:cNvPr>
          <p:cNvSpPr>
            <a:spLocks noGrp="1"/>
          </p:cNvSpPr>
          <p:nvPr>
            <p:ph idx="1"/>
          </p:nvPr>
        </p:nvSpPr>
        <p:spPr>
          <a:xfrm>
            <a:off x="1451579" y="2015734"/>
            <a:ext cx="6003015" cy="3450613"/>
          </a:xfrm>
        </p:spPr>
        <p:txBody>
          <a:bodyPr>
            <a:normAutofit fontScale="62500" lnSpcReduction="20000"/>
          </a:bodyPr>
          <a:lstStyle/>
          <a:p>
            <a:pPr marL="0" indent="0">
              <a:buNone/>
            </a:pPr>
            <a:r>
              <a:rPr lang="en-US" sz="2400" dirty="0"/>
              <a:t>According to the National Center on Deaf-Blindness, 2013 (rev. 2021):</a:t>
            </a:r>
          </a:p>
          <a:p>
            <a:r>
              <a:rPr lang="en-US" sz="2400" dirty="0"/>
              <a:t>1:1 support </a:t>
            </a:r>
            <a:r>
              <a:rPr lang="en-US" sz="2400" dirty="0">
                <a:highlight>
                  <a:srgbClr val="00FF00"/>
                </a:highlight>
              </a:rPr>
              <a:t>for a student who is deafblind</a:t>
            </a:r>
          </a:p>
          <a:p>
            <a:r>
              <a:rPr lang="en-US" sz="2400" dirty="0"/>
              <a:t>Person who has specialized training in deafblindness and the process of intervention</a:t>
            </a:r>
          </a:p>
          <a:p>
            <a:r>
              <a:rPr lang="en-US" sz="2400" dirty="0"/>
              <a:t>Someone whose role is to develop a trusting relationship, provide access, help to build concepts, expand on receptive and expressive communication, support the development and maintenance of adult and peer social connections and relationships</a:t>
            </a:r>
          </a:p>
          <a:p>
            <a:r>
              <a:rPr lang="en-US" sz="2400" dirty="0"/>
              <a:t>A staff person who scaffolds and modulates their support- intervention is a dance</a:t>
            </a:r>
          </a:p>
          <a:p>
            <a:r>
              <a:rPr lang="en-US" sz="2400" dirty="0"/>
              <a:t>Part of an educational team</a:t>
            </a:r>
            <a:endParaRPr lang="en-US" sz="1700" dirty="0"/>
          </a:p>
        </p:txBody>
      </p:sp>
      <p:grpSp>
        <p:nvGrpSpPr>
          <p:cNvPr id="11" name="Group 10">
            <a:extLst>
              <a:ext uri="{FF2B5EF4-FFF2-40B4-BE49-F238E27FC236}">
                <a16:creationId xmlns:a16="http://schemas.microsoft.com/office/drawing/2014/main" id="{7B733C3F-9682-42F2-95C8-440BBDB77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12" name="Rectangle 11">
              <a:extLst>
                <a:ext uri="{FF2B5EF4-FFF2-40B4-BE49-F238E27FC236}">
                  <a16:creationId xmlns:a16="http://schemas.microsoft.com/office/drawing/2014/main" id="{7DAA79E5-501E-47F1-B927-7C05579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65AAE0-FA0E-4FC3-95C8-629AB654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2" descr="Helen Keller | Perkins School for the Blind">
            <a:extLst>
              <a:ext uri="{FF2B5EF4-FFF2-40B4-BE49-F238E27FC236}">
                <a16:creationId xmlns:a16="http://schemas.microsoft.com/office/drawing/2014/main" id="{9085EA1A-D093-6F54-8825-61863A97A9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24" r="8815" b="-4"/>
          <a:stretch/>
        </p:blipFill>
        <p:spPr bwMode="auto">
          <a:xfrm>
            <a:off x="8122823" y="2177401"/>
            <a:ext cx="2762372" cy="312435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56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9191-F565-405F-8361-F2D8482FE5A0}"/>
              </a:ext>
            </a:extLst>
          </p:cNvPr>
          <p:cNvSpPr>
            <a:spLocks noGrp="1"/>
          </p:cNvSpPr>
          <p:nvPr>
            <p:ph type="title"/>
          </p:nvPr>
        </p:nvSpPr>
        <p:spPr/>
        <p:txBody>
          <a:bodyPr/>
          <a:lstStyle/>
          <a:p>
            <a:r>
              <a:rPr lang="en-US" b="1" dirty="0"/>
              <a:t>Interveners – Part of the Team</a:t>
            </a:r>
          </a:p>
        </p:txBody>
      </p:sp>
      <p:sp>
        <p:nvSpPr>
          <p:cNvPr id="3" name="Content Placeholder 2">
            <a:extLst>
              <a:ext uri="{FF2B5EF4-FFF2-40B4-BE49-F238E27FC236}">
                <a16:creationId xmlns:a16="http://schemas.microsoft.com/office/drawing/2014/main" id="{3BA41E43-689C-4DB9-B76A-D3414366DC38}"/>
              </a:ext>
            </a:extLst>
          </p:cNvPr>
          <p:cNvSpPr>
            <a:spLocks noGrp="1"/>
          </p:cNvSpPr>
          <p:nvPr>
            <p:ph idx="1"/>
          </p:nvPr>
        </p:nvSpPr>
        <p:spPr>
          <a:xfrm>
            <a:off x="964035" y="1770077"/>
            <a:ext cx="5747158" cy="4521666"/>
          </a:xfrm>
        </p:spPr>
        <p:txBody>
          <a:bodyPr>
            <a:normAutofit/>
          </a:bodyPr>
          <a:lstStyle/>
          <a:p>
            <a:pPr marL="0" indent="0">
              <a:buNone/>
            </a:pPr>
            <a:r>
              <a:rPr lang="en-US" sz="3200" u="sng" dirty="0"/>
              <a:t>Interveners</a:t>
            </a:r>
            <a:r>
              <a:rPr lang="en-US" sz="3200" dirty="0"/>
              <a:t>:</a:t>
            </a:r>
          </a:p>
          <a:p>
            <a:r>
              <a:rPr lang="en-US" dirty="0"/>
              <a:t>Work with the classroom teacher</a:t>
            </a:r>
          </a:p>
          <a:p>
            <a:r>
              <a:rPr lang="en-US" dirty="0"/>
              <a:t>Ideally work with a Teacher of the DeafBlind</a:t>
            </a:r>
          </a:p>
          <a:p>
            <a:r>
              <a:rPr lang="en-US" dirty="0"/>
              <a:t>Are present during therapies and other services</a:t>
            </a:r>
          </a:p>
          <a:p>
            <a:r>
              <a:rPr lang="en-US" dirty="0"/>
              <a:t>Provide support during assessments</a:t>
            </a:r>
          </a:p>
          <a:p>
            <a:r>
              <a:rPr lang="en-US" dirty="0"/>
              <a:t>Are a part of team meetings</a:t>
            </a:r>
          </a:p>
          <a:p>
            <a:r>
              <a:rPr lang="en-US" dirty="0"/>
              <a:t>Are new concepts for school personnel </a:t>
            </a:r>
          </a:p>
        </p:txBody>
      </p:sp>
      <p:sp>
        <p:nvSpPr>
          <p:cNvPr id="5" name="Shape 209" title="Copy of Nolan in Speech">
            <a:hlinkClick r:id="rId2"/>
            <a:extLst>
              <a:ext uri="{FF2B5EF4-FFF2-40B4-BE49-F238E27FC236}">
                <a16:creationId xmlns:a16="http://schemas.microsoft.com/office/drawing/2014/main" id="{AB5C095E-8943-4B85-A7CE-9CEB9BA2D1EE}"/>
              </a:ext>
            </a:extLst>
          </p:cNvPr>
          <p:cNvSpPr/>
          <p:nvPr/>
        </p:nvSpPr>
        <p:spPr>
          <a:xfrm>
            <a:off x="6547641" y="2009768"/>
            <a:ext cx="2943930" cy="2278214"/>
          </a:xfrm>
          <a:prstGeom prst="rect">
            <a:avLst/>
          </a:prstGeom>
          <a:blipFill>
            <a:blip r:embed="rId3">
              <a:alphaModFix/>
            </a:blip>
            <a:stretch>
              <a:fillRect/>
            </a:stretch>
          </a:blipFill>
          <a:ln>
            <a:solidFill>
              <a:schemeClr val="tx1"/>
            </a:solidFill>
          </a:ln>
        </p:spPr>
      </p:sp>
      <p:pic>
        <p:nvPicPr>
          <p:cNvPr id="4" name="Picture 3" descr="Third of three photos: Same two people are smiling and leaning in towards each other while taking another &quot;selfie.&quot;">
            <a:extLst>
              <a:ext uri="{FF2B5EF4-FFF2-40B4-BE49-F238E27FC236}">
                <a16:creationId xmlns:a16="http://schemas.microsoft.com/office/drawing/2014/main" id="{D42EC51A-4D28-339C-D791-241931555C0C}"/>
              </a:ext>
            </a:extLst>
          </p:cNvPr>
          <p:cNvPicPr>
            <a:picLocks noChangeAspect="1"/>
          </p:cNvPicPr>
          <p:nvPr/>
        </p:nvPicPr>
        <p:blipFill rotWithShape="1">
          <a:blip r:embed="rId4"/>
          <a:srcRect r="15776" b="29864"/>
          <a:stretch/>
        </p:blipFill>
        <p:spPr>
          <a:xfrm>
            <a:off x="8983006" y="4030910"/>
            <a:ext cx="2712086" cy="16938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9264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47F8-2F00-406C-88A3-6071691D2646}"/>
              </a:ext>
            </a:extLst>
          </p:cNvPr>
          <p:cNvSpPr>
            <a:spLocks noGrp="1"/>
          </p:cNvSpPr>
          <p:nvPr>
            <p:ph type="title"/>
          </p:nvPr>
        </p:nvSpPr>
        <p:spPr/>
        <p:txBody>
          <a:bodyPr/>
          <a:lstStyle/>
          <a:p>
            <a:r>
              <a:rPr lang="en-US" dirty="0"/>
              <a:t>Audiologist</a:t>
            </a:r>
          </a:p>
        </p:txBody>
      </p:sp>
      <p:pic>
        <p:nvPicPr>
          <p:cNvPr id="5" name="Content Placeholder 4" descr="Audiologist testing infant with toys with father supporting infant during testing">
            <a:extLst>
              <a:ext uri="{FF2B5EF4-FFF2-40B4-BE49-F238E27FC236}">
                <a16:creationId xmlns:a16="http://schemas.microsoft.com/office/drawing/2014/main" id="{C0E069A4-9031-4BB2-B6A5-9F2816F1F2B2}"/>
              </a:ext>
            </a:extLst>
          </p:cNvPr>
          <p:cNvPicPr>
            <a:picLocks noGrp="1" noChangeAspect="1"/>
          </p:cNvPicPr>
          <p:nvPr>
            <p:ph idx="1"/>
          </p:nvPr>
        </p:nvPicPr>
        <p:blipFill>
          <a:blip r:embed="rId2"/>
          <a:stretch>
            <a:fillRect/>
          </a:stretch>
        </p:blipFill>
        <p:spPr>
          <a:xfrm>
            <a:off x="4648200" y="1955126"/>
            <a:ext cx="3187700" cy="3626212"/>
          </a:xfrm>
        </p:spPr>
      </p:pic>
    </p:spTree>
    <p:extLst>
      <p:ext uri="{BB962C8B-B14F-4D97-AF65-F5344CB8AC3E}">
        <p14:creationId xmlns:p14="http://schemas.microsoft.com/office/powerpoint/2010/main" val="175729522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378</TotalTime>
  <Words>1164</Words>
  <Application>Microsoft Office PowerPoint</Application>
  <PresentationFormat>Widescreen</PresentationFormat>
  <Paragraphs>149</Paragraphs>
  <Slides>25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Gill Sans MT</vt:lpstr>
      <vt:lpstr>Microsoft Sans Serif</vt:lpstr>
      <vt:lpstr>Gallery</vt:lpstr>
      <vt:lpstr>The Power of Partnership</vt:lpstr>
      <vt:lpstr>DeafBlind Central:  Michigan’s Training &amp; Resource Project</vt:lpstr>
      <vt:lpstr>Who should be registered with state deafblind projects?</vt:lpstr>
      <vt:lpstr>Deafblindness is a disability of access</vt:lpstr>
      <vt:lpstr>Professionals On Teams with students with DB/Dual Sensory Loss</vt:lpstr>
      <vt:lpstr>Continued Team</vt:lpstr>
      <vt:lpstr>What is an Intervener?</vt:lpstr>
      <vt:lpstr>Interveners – Part of the Team</vt:lpstr>
      <vt:lpstr>Audiologist</vt:lpstr>
      <vt:lpstr>Chewing, swallowing, and “In The Belly”</vt:lpstr>
      <vt:lpstr>In the Beginning…..</vt:lpstr>
      <vt:lpstr> New Learning as a TVI</vt:lpstr>
      <vt:lpstr>LEANING IN</vt:lpstr>
      <vt:lpstr>Need for collaboration and understanding</vt:lpstr>
      <vt:lpstr>The ASK is overwhelming</vt:lpstr>
      <vt:lpstr>The reality</vt:lpstr>
      <vt:lpstr>We are required to provide support regardless SO……</vt:lpstr>
      <vt:lpstr>Shifting Perspective</vt:lpstr>
      <vt:lpstr>PowerPoint Presentation</vt:lpstr>
      <vt:lpstr>PowerPoint Presentation</vt:lpstr>
      <vt:lpstr>Level up: Providing Strategies to professionals so they we can do the work</vt:lpstr>
      <vt:lpstr>The Modules and why they were chosen</vt:lpstr>
      <vt:lpstr>If you offer it, they will come!</vt:lpstr>
      <vt:lpstr>Reasons for Accessing the DB Project</vt:lpstr>
      <vt:lpstr>Partners In deafblindness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Partnership</dc:title>
  <dc:creator>Julie Unatin</dc:creator>
  <cp:lastModifiedBy>Unatin, Julie</cp:lastModifiedBy>
  <cp:revision>26</cp:revision>
  <dcterms:created xsi:type="dcterms:W3CDTF">2023-10-31T12:34:50Z</dcterms:created>
  <dcterms:modified xsi:type="dcterms:W3CDTF">2023-11-22T15:39:43Z</dcterms:modified>
</cp:coreProperties>
</file>